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1.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7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anne Stasiak" initials="" lastIdx="1" clrIdx="0"/>
  <p:cmAuthor id="1" name="William Mitchel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8-16T23:39:36.329" idx="1">
    <p:pos x="396" y="172"/>
    <p:text>Do we just want to tackle each of our individual bullets here?</p:text>
  </p:cm>
  <p:cm authorId="1" dt="2020-08-16T23:39:36.329" idx="1">
    <p:pos x="396" y="172"/>
    <p:text>Works for me. I know I added the first. Did Sam add the 3rd 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070fb63c1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070fb63c1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08768dc8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08768dc8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908768dc89_6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908768dc89_6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This dataset allowed me to explore factors that influence the relationship between emotion and how we regulate it. We often define emotion regulation as the processes by which we influence which emotions we have, when we have them, and how we experience and express them, which I think is pretty accessible. Like You can probably remember a time when you were home alone in your living room watching Nightmare on Elm Street and you had to remind yourself it’s just a movie, or when you felt anxious because everyone’s attention was suddenly focused on you, or when you happen to come across three dozen clowns sitting on a staircase. In all of these situations, we’re likely to take some cognitive or behavioral action to downregulate our fears and anxieties. If we fail at regulating our emotions in these examples, we’re probably only risking comfort. Maybe you have a nightmare or an awkward experience,</a:t>
            </a:r>
            <a:endParaRPr>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908768dc89_6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908768dc89_6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but the stakes are much higher in cases of situational danger and risk-taking, psychopathology, and high-stress traumatic scenarios. Maintaining self-control can be vitally important in these situations.</a:t>
            </a:r>
            <a:endParaRPr>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08768dc89_6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08768dc89_6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000"/>
              </a:lnSpc>
              <a:spcBef>
                <a:spcPts val="0"/>
              </a:spcBef>
              <a:spcAft>
                <a:spcPts val="0"/>
              </a:spcAft>
              <a:buNone/>
            </a:pPr>
            <a:r>
              <a:rPr lang="en">
                <a:solidFill>
                  <a:schemeClr val="dk1"/>
                </a:solidFill>
                <a:latin typeface="Calibri"/>
                <a:ea typeface="Calibri"/>
                <a:cs typeface="Calibri"/>
                <a:sym typeface="Calibri"/>
              </a:rPr>
              <a:t>And so we try to recreate both high intensity and low intensity scenarios as best we can in labs so that we can study the phenomena in isolation. Especially over the past two decades, we want to better understand what prompts regulation, which strategies work best and when, and how the interaction of personal goals and environment moderate strategy choice and success. A typical study might train participants in strategies, present emotionally evocative photos, prompt participants to use or choose a strategy, and then take measurements of emotional change after the stimulus is presented again. This format has been absolutely invaluable to the field, but outside of a lab, most people aren’t trained in regulation strategies. There’s no one to prompt you to use a strategy when someone cuts you off in traffic. Instagram doesn’t ask how you’re feeling as you scroll through their photos. And very few photos can produce an emotional reaction as intense as lived experiences. All of these inconsistencies between the lab and common life present concerns for external validity. </a:t>
            </a:r>
            <a:endParaRPr>
              <a:solidFill>
                <a:schemeClr val="dk1"/>
              </a:solidFill>
              <a:latin typeface="Calibri"/>
              <a:ea typeface="Calibri"/>
              <a:cs typeface="Calibri"/>
              <a:sym typeface="Calibri"/>
            </a:endParaRPr>
          </a:p>
          <a:p>
            <a:pPr marL="0" lvl="0" indent="0" algn="l" rtl="0">
              <a:lnSpc>
                <a:spcPct val="107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07000"/>
              </a:lnSpc>
              <a:spcBef>
                <a:spcPts val="0"/>
              </a:spcBef>
              <a:spcAft>
                <a:spcPts val="0"/>
              </a:spcAft>
              <a:buNone/>
            </a:pPr>
            <a:r>
              <a:rPr lang="en">
                <a:solidFill>
                  <a:schemeClr val="dk1"/>
                </a:solidFill>
                <a:latin typeface="Calibri"/>
                <a:ea typeface="Calibri"/>
                <a:cs typeface="Calibri"/>
                <a:sym typeface="Calibri"/>
              </a:rPr>
              <a:t>TRASH:</a:t>
            </a:r>
            <a:endParaRPr>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Tasks may lack internal validity </a:t>
            </a:r>
            <a:r>
              <a:rPr lang="en" sz="1800" baseline="30000">
                <a:solidFill>
                  <a:schemeClr val="dk1"/>
                </a:solidFill>
                <a:latin typeface="Times New Roman"/>
                <a:ea typeface="Times New Roman"/>
                <a:cs typeface="Times New Roman"/>
                <a:sym typeface="Times New Roman"/>
              </a:rPr>
              <a:t>12</a:t>
            </a:r>
            <a:endParaRPr>
              <a:solidFill>
                <a:schemeClr val="dk1"/>
              </a:solidFill>
              <a:latin typeface="Calibri"/>
              <a:ea typeface="Calibri"/>
              <a:cs typeface="Calibri"/>
              <a:sym typeface="Calibri"/>
            </a:endParaRPr>
          </a:p>
          <a:p>
            <a:pPr marL="0" lvl="0" indent="0" algn="l" rtl="0">
              <a:lnSpc>
                <a:spcPct val="107000"/>
              </a:lnSpc>
              <a:spcBef>
                <a:spcPts val="0"/>
              </a:spcBef>
              <a:spcAft>
                <a:spcPts val="0"/>
              </a:spcAft>
              <a:buNone/>
            </a:pPr>
            <a:r>
              <a:rPr lang="en">
                <a:solidFill>
                  <a:schemeClr val="dk1"/>
                </a:solidFill>
                <a:latin typeface="Calibri"/>
                <a:ea typeface="Calibri"/>
                <a:cs typeface="Calibri"/>
                <a:sym typeface="Calibri"/>
              </a:rPr>
              <a:t>Recent meta-analyses also suggest that these tasks may be failing to measure the same phenomena from lab to lab and test to test as well.</a:t>
            </a:r>
            <a:endParaRPr>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These of course include surveys, fMRI scans, other common means of quantification and have been absolutely invaluable to the field, but outside of a lab, most people aren’t trained in regulation strategies.</a:t>
            </a:r>
            <a:endParaRPr>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908768dc89_6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08768dc89_6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There are also researchers approaching regulation with experiential sampling methods. These often take the form of phone apps that ask participants about their emotional and regulatory experiences throughout their normal day. These are also a really great step forward, but EMA studies can’t control for and manipulate participants’ emotional experiences. </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r>
              <a:rPr lang="en" b="1">
                <a:solidFill>
                  <a:schemeClr val="dk1"/>
                </a:solidFill>
                <a:latin typeface="Calibri"/>
                <a:ea typeface="Calibri"/>
                <a:cs typeface="Calibri"/>
                <a:sym typeface="Calibri"/>
              </a:rPr>
              <a:t>Regardless of method, researchers have also been largely focused on the modification of negative emotion, with little exploration into how regulation of positive emotions might contribute to greater mental health, too. Of course, reducing aversive experiences and behaviors is crucial to directly improving a person’s welfare, but when we look at the broader literature on well-being, we often find that the presence of positive, appetitive experiences is a separate but equally important partner to the absence of negative, aversive experiences.</a:t>
            </a:r>
            <a:endParaRPr>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08768dc89_6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908768dc89_6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000"/>
              </a:lnSpc>
              <a:spcBef>
                <a:spcPts val="0"/>
              </a:spcBef>
              <a:spcAft>
                <a:spcPts val="0"/>
              </a:spcAft>
              <a:buNone/>
            </a:pPr>
            <a:r>
              <a:rPr lang="en">
                <a:solidFill>
                  <a:schemeClr val="dk1"/>
                </a:solidFill>
                <a:latin typeface="Calibri"/>
                <a:ea typeface="Calibri"/>
                <a:cs typeface="Calibri"/>
                <a:sym typeface="Calibri"/>
              </a:rPr>
              <a:t>So, going back to our opening slide, If we want to understand emotion regulation in both these low </a:t>
            </a:r>
            <a:endParaRPr>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908768dc89_3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908768dc89_3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and high stakes circumstances,</a:t>
            </a:r>
            <a:endParaRPr>
              <a:solidFill>
                <a:schemeClr val="dk1"/>
              </a:solidFill>
              <a:latin typeface="Calibri"/>
              <a:ea typeface="Calibri"/>
              <a:cs typeface="Calibri"/>
              <a:sym typeface="Calibri"/>
            </a:endParaRPr>
          </a:p>
          <a:p>
            <a:pPr marL="0" lvl="0" indent="0" algn="l" rtl="0">
              <a:lnSpc>
                <a:spcPct val="107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08768dc89_3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08768dc89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we need to be able to faithfully recreate intense positive and negative emotions in a responsible way. As you’ll see in just a moment, Terror Behind the Walls checked all of these boxes for us and allows to begin exploring what spontaneous regulation looks like “in the wild”.</a:t>
            </a:r>
            <a:endParaRPr>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f797a0cfe_1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f797a0cfe_1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But before I get there, I just want to highlight our measurements. During the post-exposure session, every participant was asked to identify and describe the ten most emotionally salient events that they remember from their experience. For each event, we asked what emotions they experienced. If an emotion was endorsed, we asked how intense those emotions were on a scale of 1 to 7, with 1 being not at all and 7 being a great deal. Asking the participants to first endorse an emotion and then providing a “Not at all” option in the follow up provided us quality assurance that if an emotion was endorsed, it was not by mistake. Luckily, no participants endorsed experiencing an emotion and then selected 1 in the follow up.</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We also asked participants how strongly they tried to regulate each of those emotion. To better approximate the experience of a lifelike stressful event, participants were not aware that they were being studied for emotion regulation and weren’t asked about their attempts to regulate their experiences until exposure was complete.</a:t>
            </a:r>
            <a:br>
              <a:rPr lang="en">
                <a:solidFill>
                  <a:schemeClr val="dk1"/>
                </a:solidFill>
                <a:latin typeface="Calibri"/>
                <a:ea typeface="Calibri"/>
                <a:cs typeface="Calibri"/>
                <a:sym typeface="Calibri"/>
              </a:rPr>
            </a:b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TRASH:</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For each event, we asked what emotions they experienced from a list of 13 options with an additional other option if they felt their experience was not captured by the available options</a:t>
            </a:r>
            <a:endParaRPr>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08768dc89_6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08768dc89_6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08768dc89_3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08768dc89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The emotions chosen were modified from the PANAS, which is a gold standard emotion measure. It typically includes 20 emotions broken into positive and negative valence categories, but it can be limited and redundant for our purposes. Emotions like fear, disgust, and anger were classified as negative, while amusement, excitement, and enthusiasm were classified as positive. </a:t>
            </a:r>
            <a:br>
              <a:rPr lang="en">
                <a:solidFill>
                  <a:schemeClr val="dk1"/>
                </a:solidFill>
                <a:latin typeface="Calibri"/>
                <a:ea typeface="Calibri"/>
                <a:cs typeface="Calibri"/>
                <a:sym typeface="Calibri"/>
              </a:rPr>
            </a:br>
            <a:br>
              <a:rPr lang="en">
                <a:solidFill>
                  <a:schemeClr val="dk1"/>
                </a:solidFill>
                <a:latin typeface="Calibri"/>
                <a:ea typeface="Calibri"/>
                <a:cs typeface="Calibri"/>
                <a:sym typeface="Calibri"/>
              </a:rPr>
            </a:b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TRASH:</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There were some concerns that attentiveness, which is classified as positive on the PANAS, might hold a different valence in this context. After data collection, we performed a factor analysis to calculate Cronbach’s Alpha, which is an internal consistency measure telling us how strongly items relate to one another. Our positive grouping including attentiveness scored  0.80  and our negative groups scored 0.91 on a scale from 0 to 1.0. Both are strong scores, so we deferred to the PANAS valence categorizations. </a:t>
            </a:r>
            <a:endParaRPr>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f797a0cfe_1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f797a0cfe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start our data dive, our manipulations worked superbly. Running a separate one sample t test for both positive and negative emotions supports the notion that people had sufficiently intense emotions in both categories. Surprisingly negative emotions were on average slightly less intense than positive emotions, at 5.4 and 5.9 respectively. These scrores again, were on a 1 to 7 scale.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f797a0cfe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8f797a0cfe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difference between the groups was significant as determined by a Paired Two Sample T-Test. A welch’s two sample t-test was run on the number of emotions endorsed by valence, which was not determined to be significant, at least statistically. </a:t>
            </a:r>
            <a:br>
              <a:rPr lang="en"/>
            </a:br>
            <a:endParaRPr/>
          </a:p>
          <a:p>
            <a:pPr marL="0" lvl="0" indent="0" algn="l" rtl="0">
              <a:spcBef>
                <a:spcPts val="0"/>
              </a:spcBef>
              <a:spcAft>
                <a:spcPts val="0"/>
              </a:spcAft>
              <a:buNone/>
            </a:pPr>
            <a:r>
              <a:rPr lang="en"/>
              <a:t>If we’re to assume that both intensity and valence have predictive value in determining how much we regulate, any differences between these groups might translate to differences in regulation as well. </a:t>
            </a:r>
            <a:endParaRPr/>
          </a:p>
          <a:p>
            <a:pPr marL="0" lvl="0" indent="0" algn="l" rtl="0">
              <a:spcBef>
                <a:spcPts val="0"/>
              </a:spcBef>
              <a:spcAft>
                <a:spcPts val="0"/>
              </a:spcAft>
              <a:buNone/>
            </a:pPr>
            <a:endParaRPr/>
          </a:p>
          <a:p>
            <a:pPr marL="0" lvl="0" indent="0" algn="l" rtl="0">
              <a:spcBef>
                <a:spcPts val="0"/>
              </a:spcBef>
              <a:spcAft>
                <a:spcPts val="0"/>
              </a:spcAft>
              <a:buNone/>
            </a:pPr>
            <a:r>
              <a:rPr lang="en"/>
              <a:t>TRASH:</a:t>
            </a:r>
            <a:br>
              <a:rPr lang="en"/>
            </a:br>
            <a:r>
              <a:rPr lang="en">
                <a:solidFill>
                  <a:schemeClr val="dk1"/>
                </a:solidFill>
              </a:rPr>
              <a:t>You might be wondering what the distribution of emotions looked like and they were surprisingly close, with negative emotions reported 640 times and positive emotions reported 525 times. So the average event included 1.05 positive emotions and 1.28 negative emotions.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903175aed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903175aed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Furthermore when we look at intensity of emotion over time by valence, we see that, while there are differences in their trajectories, the intensity of both remained high throughout the experience, so I didn’t have concerns for the effect of time in these analyses. I’ve joked that if the labs ever start running low on funds, we could sell these plot to the ad people at Terror Behind the Walls as a nice endorsement of their setup.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f797a0cfe_1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f797a0cfe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look at how regulation differs by valence, we begin to get a sense for the relationship. Regulation was reported with less intensity than emotion, but again, we see a difference between positive and negative emotions. This time, negative emotions were reported being regulated to a greater extent.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08768dc89_6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08768dc89_6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if we were to first start looking at intensity alone, independent of valence, we’d see absolutely no relationship in a bivariate regression, so we know valence is likely an important factor in this equation.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f797a0cfe_1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8f797a0cfe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Taking the analyses a few steps further, using multivariate regression, we find the interaction between intensity and valence demonstrates significant predictive value for the extent of regulation reported. As negative intensity increases, our attempts to regulate them do as well. As positive intensity increases our attempts to regulate them decrease.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8f797a0cfe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8f797a0cfe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 And I think that this is fairly common sensical on the surface. If I were to ask you right now what you’d do with any negative feelings you have, I’d bet money you’d want to reduce them, and that looks like it hits the nail on the head. But what this positive line seems to suggest is that we have a “don’t fix what isn’t broken” mentality. If we’re experiencing intense positive emotions, we don’t necessarily work to try to maximize them. So when people are feeling good, they don’t press their luck by trying to feel better, it seems. There’s also an argument to be made for downregulating positive emotion in this context. A number of studies suggest intense positive emotions reduce focus on details, impulse control, and goal-oriented activities, so you might be setting yourself up for greater fear or danger by not being ready for it. We seem to more readily alter our negative emotions than our positive ones.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f797a0cfe_1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f797a0cfe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 a standard multivariate regression doesn’t allow us to adjust for factors that might hide our true effect sizes like individual differences and dependencies in our measurements. Next, we divided the dataset by valence and created multilevel models, which do allow us to make these adjustments. Unfortunately, I don’t have the time to describe the multilevel model testing process, but the model that fit our data best suggests not only that negative intensity predicts regulation, and not only that there are individual differences, but that individuals have their own unique regulation trajectories as emotional intensity changes. On average, though, we still see that pattern that as intensity increases, regulation extent increases as well. This is represented by the fat green line with the grey confidence interval. The thinner lines represent the experiences of individuals.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TRASH:</a:t>
            </a:r>
            <a:br>
              <a:rPr lang="en">
                <a:solidFill>
                  <a:schemeClr val="dk1"/>
                </a:solidFill>
              </a:rPr>
            </a:br>
            <a:r>
              <a:rPr lang="en">
                <a:solidFill>
                  <a:schemeClr val="dk1"/>
                </a:solidFill>
              </a:rPr>
              <a:t>Typically this process mirrors your typical ANOVA or T-Test. You create a model that would fit best if our effect were better attributed to random chance than anything we’re measuring. This is our null model. We then compare this to our experimental model and determine how likely it is that our experimental model would better fit the data if the null model were true. In our case, we created a null model and also created a model that would fit best if there were a relationship of emotion on regulation and if there were individual differences within that effect, but that as emotion changed, everyone responded by regulating pretty much in the same way. The slopes of the change would be the same, but the intercepts would be different.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070fb63c1_2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070fb63c1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process was repeated for positive intensity and we found the same best fitting model. However, in this case, there was too much variability to say that emotional intensity predicted regulation extent. It could certainly still be the case that some individuals demonstrate a pattern, but broadly, there’s too much variably to make predictions as a whole. There are studies suggesting synchronicity differences in neural representations and behavioral responses by valence, but as best as I can tell, the debate is pretty lively. The studies that actually have focused on positive emotion regulation have documented this phenomenon of negative views held towards positive emotions. Some participants reported them as </a:t>
            </a:r>
            <a:r>
              <a:rPr lang="en" sz="1200">
                <a:solidFill>
                  <a:schemeClr val="dk1"/>
                </a:solidFill>
              </a:rPr>
              <a:t>undesirable, unpredictable and frightening. This asymmetry by valence in the diversity of opinions held towards emotions may help explain why negative emotions shows predictive value here, but not positive emotions </a:t>
            </a:r>
            <a:r>
              <a:rPr lang="en">
                <a:solidFill>
                  <a:schemeClr val="dk1"/>
                </a:solidFill>
              </a:rPr>
              <a:t>and this complication is going to be a really interesting challenge for future work. Of course, adjust for individual’s personal emotional goals will likely reduce some of this variability and we actually do have the data to do this in our future analyses.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070fb63c1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070fb63c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both lab’s benefit to do a naturalistic paradigm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908768dc89_3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908768dc89_3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now, though, what we can say is that valence is important in the discussion about the relationship between emotional regulation and emotional intensity. It seems we can predict regulation extent by negative intensity, but we can’t say the same about positive emotional intensity.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908768dc89_3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908768dc89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000"/>
              </a:lnSpc>
              <a:spcBef>
                <a:spcPts val="0"/>
              </a:spcBef>
              <a:spcAft>
                <a:spcPts val="0"/>
              </a:spcAft>
              <a:buNone/>
            </a:pPr>
            <a:r>
              <a:rPr lang="en">
                <a:solidFill>
                  <a:schemeClr val="dk1"/>
                </a:solidFill>
                <a:latin typeface="Calibri"/>
                <a:ea typeface="Calibri"/>
                <a:cs typeface="Calibri"/>
                <a:sym typeface="Calibri"/>
              </a:rPr>
              <a:t>But there’s a lot more that this dataset and study design can tell us. Here, we’re measuring people’s emotional reactions to zombie hordes, creepy hallways, and sensory-overload, but the hope is that </a:t>
            </a:r>
            <a:endParaRPr>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908768dc89_3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908768dc89_3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000"/>
              </a:lnSpc>
              <a:spcBef>
                <a:spcPts val="0"/>
              </a:spcBef>
              <a:spcAft>
                <a:spcPts val="0"/>
              </a:spcAft>
              <a:buNone/>
            </a:pPr>
            <a:r>
              <a:rPr lang="en">
                <a:solidFill>
                  <a:schemeClr val="dk1"/>
                </a:solidFill>
                <a:latin typeface="Calibri"/>
                <a:ea typeface="Calibri"/>
                <a:cs typeface="Calibri"/>
                <a:sym typeface="Calibri"/>
              </a:rPr>
              <a:t>from this, we can better understand how to maintain awareness of our circumstances in the face of danger, maintain self-control when it’s especially challenging, and mitigate the impact of high-intensity stressors. Our findings today highlight that research on this interaction of emotion, memory, and physiology can produce meaningful guidance for the practices and treatments already in use. I’ve focused heavily on survey data here, but Joanne can build upon this with some surprising outcomes when using heart rate and heart rate variability as key biological markers.</a:t>
            </a:r>
            <a:endParaRPr>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90e534eb9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90e534eb9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908768dc89_6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908768dc89_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908768dc89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908768dc89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908768dc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908768dc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8f797a0cf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8f797a0c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8f797a0cfe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8f797a0cf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f797a0cfe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8f797a0cf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2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f797a0cf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f797a0cf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f797a0cfe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f797a0cfe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8f797a0cfe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8f797a0cfe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8f797a0cfe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8f797a0cfe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f797a0cfe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8f797a0cfe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9070fb63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9070fb63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908768dc89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908768dc89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Subjective memory for emotional intensity and the amplifications of memory for fearful experience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908768dc89_3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908768dc89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Based off of joanne’s work, we now that subjective memory for experienced fear is inflated or reduced depending on the extent of fear during encoding.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My work focuses objective measures of memory, and look at how emotion and arousal affect what parts of memory persist and remain salient during later recall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8f67fb90c9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8f67fb90c9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200">
                <a:solidFill>
                  <a:schemeClr val="dk1"/>
                </a:solidFill>
              </a:rPr>
              <a:t>General theory concerning arousal and memory is that under states of arousal, your attention is driven towards the source of the arousing stimulus and diverted of surrounding details.</a:t>
            </a:r>
            <a:endParaRPr sz="1200">
              <a:solidFill>
                <a:schemeClr val="dk1"/>
              </a:solidFill>
            </a:endParaRPr>
          </a:p>
          <a:p>
            <a:pPr marL="0" lvl="0" indent="0" algn="l" rtl="0">
              <a:lnSpc>
                <a:spcPct val="90000"/>
              </a:lnSpc>
              <a:spcBef>
                <a:spcPts val="1000"/>
              </a:spcBef>
              <a:spcAft>
                <a:spcPts val="0"/>
              </a:spcAft>
              <a:buNone/>
            </a:pPr>
            <a:r>
              <a:rPr lang="en" sz="1200">
                <a:solidFill>
                  <a:schemeClr val="dk1"/>
                </a:solidFill>
              </a:rPr>
              <a:t>Real world example - robbed at gun point</a:t>
            </a:r>
            <a:endParaRPr sz="1200">
              <a:solidFill>
                <a:schemeClr val="dk1"/>
              </a:solidFill>
            </a:endParaRPr>
          </a:p>
          <a:p>
            <a:pPr marL="0" lvl="0" indent="0" algn="l" rtl="0">
              <a:lnSpc>
                <a:spcPct val="90000"/>
              </a:lnSpc>
              <a:spcBef>
                <a:spcPts val="1000"/>
              </a:spcBef>
              <a:spcAft>
                <a:spcPts val="0"/>
              </a:spcAft>
              <a:buNone/>
            </a:pPr>
            <a:r>
              <a:rPr lang="en" sz="1200">
                <a:solidFill>
                  <a:schemeClr val="dk1"/>
                </a:solidFill>
              </a:rPr>
              <a:t>Results seen in the lab</a:t>
            </a:r>
            <a:endParaRPr sz="1200">
              <a:solidFill>
                <a:schemeClr val="dk1"/>
              </a:solidFill>
            </a:endParaRPr>
          </a:p>
          <a:p>
            <a:pPr marL="0" lvl="0" indent="0" algn="l" rtl="0">
              <a:lnSpc>
                <a:spcPct val="90000"/>
              </a:lnSpc>
              <a:spcBef>
                <a:spcPts val="1000"/>
              </a:spcBef>
              <a:spcAft>
                <a:spcPts val="0"/>
              </a:spcAft>
              <a:buNone/>
            </a:pPr>
            <a:r>
              <a:rPr lang="en" sz="1200">
                <a:solidFill>
                  <a:schemeClr val="dk1"/>
                </a:solidFill>
              </a:rPr>
              <a:t>item memory and memory confidence, at the expense of features of source memory peripheral to a negative image</a:t>
            </a:r>
            <a:r>
              <a:rPr lang="en" sz="1200" baseline="30000">
                <a:solidFill>
                  <a:schemeClr val="dk1"/>
                </a:solidFill>
              </a:rPr>
              <a:t>4,5</a:t>
            </a:r>
            <a:endParaRPr sz="1600">
              <a:solidFill>
                <a:schemeClr val="dk1"/>
              </a:solidFill>
            </a:endParaRPr>
          </a:p>
          <a:p>
            <a:pPr marL="685800" lvl="1" indent="-177800" algn="l" rtl="0">
              <a:lnSpc>
                <a:spcPct val="90000"/>
              </a:lnSpc>
              <a:spcBef>
                <a:spcPts val="500"/>
              </a:spcBef>
              <a:spcAft>
                <a:spcPts val="0"/>
              </a:spcAft>
              <a:buClr>
                <a:schemeClr val="dk1"/>
              </a:buClr>
              <a:buSzPts val="1200"/>
              <a:buChar char="•"/>
            </a:pPr>
            <a:r>
              <a:rPr lang="en" sz="1200">
                <a:solidFill>
                  <a:schemeClr val="dk1"/>
                </a:solidFill>
              </a:rPr>
              <a:t>Emotion enhances memory for visual details, such as the color of words presented</a:t>
            </a:r>
            <a:r>
              <a:rPr lang="en" sz="1200" baseline="30000">
                <a:solidFill>
                  <a:schemeClr val="dk1"/>
                </a:solidFill>
              </a:rPr>
              <a:t>6</a:t>
            </a:r>
            <a:endParaRPr sz="1600">
              <a:solidFill>
                <a:schemeClr val="dk1"/>
              </a:solidFill>
            </a:endParaRPr>
          </a:p>
          <a:p>
            <a:pPr marL="685800" lvl="1" indent="-177800" algn="l" rtl="0">
              <a:lnSpc>
                <a:spcPct val="90000"/>
              </a:lnSpc>
              <a:spcBef>
                <a:spcPts val="500"/>
              </a:spcBef>
              <a:spcAft>
                <a:spcPts val="0"/>
              </a:spcAft>
              <a:buClr>
                <a:schemeClr val="dk1"/>
              </a:buClr>
              <a:buSzPts val="1200"/>
              <a:buChar char="•"/>
            </a:pPr>
            <a:r>
              <a:rPr lang="en" sz="1200">
                <a:solidFill>
                  <a:schemeClr val="dk1"/>
                </a:solidFill>
              </a:rPr>
              <a:t>Emotion enhances recognition memory,  with no enhancement for memory for stimulus-associated task (size/animacy questions)</a:t>
            </a:r>
            <a:r>
              <a:rPr lang="en" sz="1200" baseline="30000">
                <a:solidFill>
                  <a:schemeClr val="dk1"/>
                </a:solidFill>
              </a:rPr>
              <a:t> 7,8</a:t>
            </a:r>
            <a:endParaRPr sz="1200" baseline="30000">
              <a:solidFill>
                <a:schemeClr val="dk1"/>
              </a:solidFill>
            </a:endParaRPr>
          </a:p>
          <a:p>
            <a:pPr marL="0" lvl="0" indent="0" algn="l" rtl="0">
              <a:lnSpc>
                <a:spcPct val="90000"/>
              </a:lnSpc>
              <a:spcBef>
                <a:spcPts val="500"/>
              </a:spcBef>
              <a:spcAft>
                <a:spcPts val="0"/>
              </a:spcAft>
              <a:buNone/>
            </a:pPr>
            <a:endParaRPr sz="1200" baseline="30000">
              <a:solidFill>
                <a:schemeClr val="dk1"/>
              </a:solidFill>
            </a:endParaRPr>
          </a:p>
          <a:p>
            <a:pPr marL="0" lvl="0" indent="0" algn="l" rtl="0">
              <a:lnSpc>
                <a:spcPct val="90000"/>
              </a:lnSpc>
              <a:spcBef>
                <a:spcPts val="500"/>
              </a:spcBef>
              <a:spcAft>
                <a:spcPts val="0"/>
              </a:spcAft>
              <a:buNone/>
            </a:pPr>
            <a:r>
              <a:rPr lang="en" sz="1200">
                <a:solidFill>
                  <a:schemeClr val="dk1"/>
                </a:solidFill>
              </a:rPr>
              <a:t>Many tasks used capture relative info about memory specificity, but we still don’t really know what details of a memory are prioritized in fearful situations</a:t>
            </a:r>
            <a:endParaRPr sz="5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9070fb62b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9070fb62b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211fad91e_2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9211fad91e_2_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9211fad91e_2_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8f67fb90c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8f67fb90c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is used for scoring free recall transcripts (when you can’t capture accuracy)</a:t>
            </a:r>
            <a:endParaRPr/>
          </a:p>
          <a:p>
            <a:pPr marL="0" lvl="0" indent="0" algn="l" rtl="0">
              <a:spcBef>
                <a:spcPts val="0"/>
              </a:spcBef>
              <a:spcAft>
                <a:spcPts val="0"/>
              </a:spcAft>
              <a:buNone/>
            </a:pPr>
            <a:r>
              <a:rPr lang="en"/>
              <a:t>Traditionally used for someone remembering an event, the orginal paper captures aging</a:t>
            </a:r>
            <a:endParaRPr/>
          </a:p>
          <a:p>
            <a:pPr marL="0" lvl="0" indent="0" algn="l" rtl="0">
              <a:spcBef>
                <a:spcPts val="0"/>
              </a:spcBef>
              <a:spcAft>
                <a:spcPts val="0"/>
              </a:spcAft>
              <a:buNone/>
            </a:pPr>
            <a:r>
              <a:rPr lang="en"/>
              <a:t>Target even</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9070fb62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9070fb62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8f67fb90c9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8f67fb90c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Across contexts, people’s the majority of details in people’s memories contained details about the target event</a:t>
            </a:r>
            <a:endParaRPr/>
          </a:p>
          <a:p>
            <a:pPr marL="0" lvl="0" indent="0" algn="l" rtl="0">
              <a:spcBef>
                <a:spcPts val="0"/>
              </a:spcBef>
              <a:spcAft>
                <a:spcPts val="0"/>
              </a:spcAft>
              <a:buNone/>
            </a:pPr>
            <a:endParaRPr/>
          </a:p>
          <a:p>
            <a:pPr marL="0" lvl="0" indent="0" algn="l" rtl="0">
              <a:spcBef>
                <a:spcPts val="0"/>
              </a:spcBef>
              <a:spcAft>
                <a:spcPts val="0"/>
              </a:spcAft>
              <a:buNone/>
            </a:pPr>
            <a:r>
              <a:rPr lang="en"/>
              <a:t>Gave us pages of detail about their superbowl sunday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8f67fb90c9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8f67fb90c9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8f67fb90c9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8f67fb90c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9070fb62b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9070fb62b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8f67fb90c9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8f67fb90c9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f67fb90c9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f67fb90c9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8fd14e06d9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8fd14e06d9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08768dc89_6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08768dc89_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211fad91e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9211fad91e_2_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9211fad91e_2_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908768dc89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908768dc89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9211fad91e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g9211fad91e_2_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9211fad91e_2_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9211fad91e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g9211fad91e_2_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g9211fad91e_2_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211fad91e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9211fad91e_2_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g9211fad91e_2_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9211fad91e_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g9211fad91e_2_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g9211fad91e_2_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9211fad91e_2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9211fad91e_2_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5" name="Google Shape;895;g9211fad91e_2_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9211fad91e_2_1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6" name="Google Shape;906;g9211fad91e_2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9211fad91e_2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g9211fad91e_2_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latin typeface="Calibri"/>
              <a:ea typeface="Calibri"/>
              <a:cs typeface="Calibri"/>
              <a:sym typeface="Calibri"/>
            </a:endParaRPr>
          </a:p>
        </p:txBody>
      </p:sp>
      <p:sp>
        <p:nvSpPr>
          <p:cNvPr id="917" name="Google Shape;917;g9211fad91e_2_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9211fad91e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g9211fad91e_2_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g9211fad91e_2_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9070fb63c1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9070fb63c1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The lab literature on emotional regulation presents a lot of data suggesting that different strategies are better suited for different circumstances, and the EMA literature supports the notion that broader well-being is contingent upon reliably choosing the appropriate strategy for the appropriate situation. It’d be really interesting to see whether this is consistent with our data from the field and we’re in the process of those analyses right now.</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211fad9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211fad9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8f67fb90c9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8f67fb90c9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f4a184aa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f4a184aa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903175aed8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903175aed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sz="1100"/>
            </a:lvl1pPr>
            <a:lvl2pPr marL="914400" lvl="1" indent="-317500" algn="l">
              <a:lnSpc>
                <a:spcPct val="90000"/>
              </a:lnSpc>
              <a:spcBef>
                <a:spcPts val="1600"/>
              </a:spcBef>
              <a:spcAft>
                <a:spcPts val="0"/>
              </a:spcAft>
              <a:buClr>
                <a:schemeClr val="dk1"/>
              </a:buClr>
              <a:buSzPts val="1400"/>
              <a:buChar char="○"/>
              <a:defRPr sz="1100"/>
            </a:lvl2pPr>
            <a:lvl3pPr marL="1371600" lvl="2" indent="-317500" algn="l">
              <a:lnSpc>
                <a:spcPct val="90000"/>
              </a:lnSpc>
              <a:spcBef>
                <a:spcPts val="1600"/>
              </a:spcBef>
              <a:spcAft>
                <a:spcPts val="0"/>
              </a:spcAft>
              <a:buClr>
                <a:schemeClr val="dk1"/>
              </a:buClr>
              <a:buSzPts val="1400"/>
              <a:buChar char="■"/>
              <a:defRPr sz="1100"/>
            </a:lvl3pPr>
            <a:lvl4pPr marL="1828800" lvl="3" indent="-317500" algn="l">
              <a:lnSpc>
                <a:spcPct val="90000"/>
              </a:lnSpc>
              <a:spcBef>
                <a:spcPts val="1600"/>
              </a:spcBef>
              <a:spcAft>
                <a:spcPts val="0"/>
              </a:spcAft>
              <a:buClr>
                <a:schemeClr val="dk1"/>
              </a:buClr>
              <a:buSzPts val="1400"/>
              <a:buChar char="●"/>
              <a:defRPr sz="1100"/>
            </a:lvl4pPr>
            <a:lvl5pPr marL="2286000" lvl="4" indent="-317500" algn="l">
              <a:lnSpc>
                <a:spcPct val="90000"/>
              </a:lnSpc>
              <a:spcBef>
                <a:spcPts val="1600"/>
              </a:spcBef>
              <a:spcAft>
                <a:spcPts val="0"/>
              </a:spcAft>
              <a:buClr>
                <a:schemeClr val="dk1"/>
              </a:buClr>
              <a:buSzPts val="1400"/>
              <a:buChar char="○"/>
              <a:defRPr sz="1100"/>
            </a:lvl5pPr>
            <a:lvl6pPr marL="2743200" lvl="5" indent="-317500" algn="l">
              <a:lnSpc>
                <a:spcPct val="90000"/>
              </a:lnSpc>
              <a:spcBef>
                <a:spcPts val="1600"/>
              </a:spcBef>
              <a:spcAft>
                <a:spcPts val="0"/>
              </a:spcAft>
              <a:buClr>
                <a:schemeClr val="dk1"/>
              </a:buClr>
              <a:buSzPts val="1400"/>
              <a:buChar char="■"/>
              <a:defRPr sz="1100"/>
            </a:lvl6pPr>
            <a:lvl7pPr marL="3200400" lvl="6" indent="-317500" algn="l">
              <a:lnSpc>
                <a:spcPct val="90000"/>
              </a:lnSpc>
              <a:spcBef>
                <a:spcPts val="1600"/>
              </a:spcBef>
              <a:spcAft>
                <a:spcPts val="0"/>
              </a:spcAft>
              <a:buClr>
                <a:schemeClr val="dk1"/>
              </a:buClr>
              <a:buSzPts val="1400"/>
              <a:buChar char="●"/>
              <a:defRPr sz="1100"/>
            </a:lvl7pPr>
            <a:lvl8pPr marL="3657600" lvl="7" indent="-317500" algn="l">
              <a:lnSpc>
                <a:spcPct val="90000"/>
              </a:lnSpc>
              <a:spcBef>
                <a:spcPts val="1600"/>
              </a:spcBef>
              <a:spcAft>
                <a:spcPts val="0"/>
              </a:spcAft>
              <a:buClr>
                <a:schemeClr val="dk1"/>
              </a:buClr>
              <a:buSzPts val="1400"/>
              <a:buChar char="○"/>
              <a:defRPr sz="1100"/>
            </a:lvl8pPr>
            <a:lvl9pPr marL="4114800" lvl="8" indent="-317500" algn="l">
              <a:lnSpc>
                <a:spcPct val="90000"/>
              </a:lnSpc>
              <a:spcBef>
                <a:spcPts val="1600"/>
              </a:spcBef>
              <a:spcAft>
                <a:spcPts val="1600"/>
              </a:spcAft>
              <a:buClr>
                <a:schemeClr val="dk1"/>
              </a:buClr>
              <a:buSzPts val="1400"/>
              <a:buChar char="■"/>
              <a:defRPr sz="1100"/>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8" name="Google Shape;8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4" name="Google Shape;94;p2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2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6" name="Google Shape;96;p2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7" name="Google Shape;107;p2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8" name="Google Shape;108;p2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9" name="Google Shape;109;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4" name="Google Shape;114;p23"/>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15" name="Google Shape;115;p2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7" name="Google Shape;127;p25"/>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8" name="Google Shape;128;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8" name="Google Shape;58;p1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3.png"/><Relationship Id="rId7"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6.jpg"/><Relationship Id="rId7"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3.jpg"/><Relationship Id="rId5" Type="http://schemas.openxmlformats.org/officeDocument/2006/relationships/image" Target="../media/image37.jpg"/><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8" Type="http://schemas.openxmlformats.org/officeDocument/2006/relationships/hyperlink" Target="https://www.frontiersin.org/articles/10.3389/fpsyg.2015.00261/full" TargetMode="External"/><Relationship Id="rId3" Type="http://schemas.openxmlformats.org/officeDocument/2006/relationships/hyperlink" Target="https://www.frontiersin.org/articles/10.3389/fpubh.2017.00240/full" TargetMode="External"/><Relationship Id="rId7" Type="http://schemas.openxmlformats.org/officeDocument/2006/relationships/hyperlink" Target="https://www.sciencedirect.com/science/article/pii/S0149763415302931?casa_token=5hi8bs5nQ1MAAAAA:vThAcY2iyymHuZG20reXCMG3J_qPOFmG_0tsTdsUPR8eH-eCt9KEwU2D34Ew7b447vk6st82FQ"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67.png"/><Relationship Id="rId5" Type="http://schemas.openxmlformats.org/officeDocument/2006/relationships/image" Target="../media/image65.png"/><Relationship Id="rId10" Type="http://schemas.openxmlformats.org/officeDocument/2006/relationships/hyperlink" Target="https://www.sciencedirect.com/science/article/pii/S0149763408001255?casa_token=6rPX8tdVJ1AAAAAA:ya-zH1hnmcJY6Zpu0rDh_etzqOV6CVnOTbHAGXG-h7na5moKQmS2dz0nPz1II_JbJK3Sw-Eqhw" TargetMode="External"/><Relationship Id="rId4" Type="http://schemas.openxmlformats.org/officeDocument/2006/relationships/hyperlink" Target="https://www.frontiersin.org/articles/10.3389/fpubh.2017.00258/full?fbclid=IwAR0OteHkGMXAo3uFNJwer9_of6ClJEIySmVjUz-cAJHAY8fNrGldhjhqUD0" TargetMode="External"/><Relationship Id="rId9" Type="http://schemas.openxmlformats.org/officeDocument/2006/relationships/hyperlink" Target="https://www.sciencedirect.com/science/article/pii/S2352154617300621?casa_token=j1ZWDaivkwsAAAAA:gOLbGIhEUbocbg_KWbCQWXwcUzoCO1iF4o85O1wu2humdjNhwIabgBC4cVuLZTLwTJh1ADrna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6.jp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4.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hyperlink" Target="https://www.tandfonline.com/doi/pdf/10.1207/s15326985ep3004_8?casa_token=YBtzzcEJ1V4AAAAA:EqRt7UTe3HvfJBuRVRDiap23OBvkyrmugI8MNGM6YOaRziWDjVPxs4DXRtDqjujH4ps_Z6ctLalo" TargetMode="External"/><Relationship Id="rId7"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4.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hyperlink" Target="https://www.researchgate.net/publication/224969680_Motivational_biases_in_memory_for_emotion" TargetMode="Externa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84.jp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4.png"/><Relationship Id="rId7"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6.png"/><Relationship Id="rId7"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7.png"/><Relationship Id="rId7"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90.png"/><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10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jp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hyperlink" Target="http://www.youtube.com/watch?v=RBTaDS7Qgo0"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png"/><Relationship Id="rId9"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14.xml"/><Relationship Id="rId6" Type="http://schemas.openxmlformats.org/officeDocument/2006/relationships/image" Target="../media/image112.png"/><Relationship Id="rId5" Type="http://schemas.openxmlformats.org/officeDocument/2006/relationships/image" Target="../media/image109.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14.xml"/><Relationship Id="rId5" Type="http://schemas.openxmlformats.org/officeDocument/2006/relationships/image" Target="../media/image116.png"/><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118.jp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ctrTitle"/>
          </p:nvPr>
        </p:nvSpPr>
        <p:spPr>
          <a:xfrm>
            <a:off x="217325" y="614250"/>
            <a:ext cx="8520600" cy="10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rgbClr val="222222"/>
                </a:solidFill>
              </a:rPr>
              <a:t>Terror Behind the Walls: </a:t>
            </a:r>
            <a:endParaRPr sz="3500">
              <a:solidFill>
                <a:srgbClr val="222222"/>
              </a:solidFill>
            </a:endParaRPr>
          </a:p>
          <a:p>
            <a:pPr marL="0" lvl="0" indent="0" algn="ctr" rtl="0">
              <a:spcBef>
                <a:spcPts val="0"/>
              </a:spcBef>
              <a:spcAft>
                <a:spcPts val="0"/>
              </a:spcAft>
              <a:buNone/>
            </a:pPr>
            <a:r>
              <a:rPr lang="en" sz="3500" i="1">
                <a:solidFill>
                  <a:srgbClr val="222222"/>
                </a:solidFill>
              </a:rPr>
              <a:t>A Spooky Collaboration</a:t>
            </a:r>
            <a:endParaRPr sz="3500"/>
          </a:p>
        </p:txBody>
      </p:sp>
      <p:sp>
        <p:nvSpPr>
          <p:cNvPr id="136" name="Google Shape;136;p26"/>
          <p:cNvSpPr txBox="1">
            <a:spLocks noGrp="1"/>
          </p:cNvSpPr>
          <p:nvPr>
            <p:ph type="subTitle" idx="1"/>
          </p:nvPr>
        </p:nvSpPr>
        <p:spPr>
          <a:xfrm>
            <a:off x="311700" y="2173475"/>
            <a:ext cx="8520600" cy="10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Adaptive Memory Lab</a:t>
            </a:r>
            <a:endParaRPr/>
          </a:p>
          <a:p>
            <a:pPr marL="0" lvl="0" indent="0" algn="ctr" rtl="0">
              <a:spcBef>
                <a:spcPts val="0"/>
              </a:spcBef>
              <a:spcAft>
                <a:spcPts val="0"/>
              </a:spcAft>
              <a:buNone/>
            </a:pPr>
            <a:r>
              <a:rPr lang="en"/>
              <a:t>Social and Affective Neuroscience Lab</a:t>
            </a:r>
            <a:endParaRPr/>
          </a:p>
        </p:txBody>
      </p:sp>
      <p:pic>
        <p:nvPicPr>
          <p:cNvPr id="137" name="Google Shape;137;p26"/>
          <p:cNvPicPr preferRelativeResize="0"/>
          <p:nvPr/>
        </p:nvPicPr>
        <p:blipFill>
          <a:blip r:embed="rId3">
            <a:alphaModFix/>
          </a:blip>
          <a:stretch>
            <a:fillRect/>
          </a:stretch>
        </p:blipFill>
        <p:spPr>
          <a:xfrm>
            <a:off x="152400" y="3399875"/>
            <a:ext cx="1993501" cy="1591225"/>
          </a:xfrm>
          <a:prstGeom prst="rect">
            <a:avLst/>
          </a:prstGeom>
          <a:noFill/>
          <a:ln>
            <a:noFill/>
          </a:ln>
        </p:spPr>
      </p:pic>
      <p:pic>
        <p:nvPicPr>
          <p:cNvPr id="138" name="Google Shape;138;p26"/>
          <p:cNvPicPr preferRelativeResize="0"/>
          <p:nvPr/>
        </p:nvPicPr>
        <p:blipFill rotWithShape="1">
          <a:blip r:embed="rId4">
            <a:alphaModFix/>
          </a:blip>
          <a:srcRect l="20886" t="46895" r="64006" b="34240"/>
          <a:stretch/>
        </p:blipFill>
        <p:spPr>
          <a:xfrm>
            <a:off x="684100" y="3651550"/>
            <a:ext cx="220800" cy="273600"/>
          </a:xfrm>
          <a:prstGeom prst="ellipse">
            <a:avLst/>
          </a:prstGeom>
          <a:noFill/>
          <a:ln w="9525" cap="flat" cmpd="sng">
            <a:solidFill>
              <a:srgbClr val="4A86E8"/>
            </a:solidFill>
            <a:prstDash val="solid"/>
            <a:round/>
            <a:headEnd type="none" w="sm" len="sm"/>
            <a:tailEnd type="none" w="sm" len="sm"/>
          </a:ln>
        </p:spPr>
      </p:pic>
      <p:grpSp>
        <p:nvGrpSpPr>
          <p:cNvPr id="139" name="Google Shape;139;p26"/>
          <p:cNvGrpSpPr/>
          <p:nvPr/>
        </p:nvGrpSpPr>
        <p:grpSpPr>
          <a:xfrm>
            <a:off x="7172849" y="3732688"/>
            <a:ext cx="1604875" cy="1410800"/>
            <a:chOff x="7172849" y="3732688"/>
            <a:chExt cx="1604875" cy="1410800"/>
          </a:xfrm>
        </p:grpSpPr>
        <p:pic>
          <p:nvPicPr>
            <p:cNvPr id="140" name="Google Shape;140;p26"/>
            <p:cNvPicPr preferRelativeResize="0"/>
            <p:nvPr/>
          </p:nvPicPr>
          <p:blipFill>
            <a:blip r:embed="rId5">
              <a:alphaModFix/>
            </a:blip>
            <a:stretch>
              <a:fillRect/>
            </a:stretch>
          </p:blipFill>
          <p:spPr>
            <a:xfrm>
              <a:off x="7172849" y="3732688"/>
              <a:ext cx="1604875" cy="1094525"/>
            </a:xfrm>
            <a:prstGeom prst="rect">
              <a:avLst/>
            </a:prstGeom>
            <a:noFill/>
            <a:ln>
              <a:noFill/>
            </a:ln>
            <a:effectLst>
              <a:outerShdw algn="bl" rotWithShape="0">
                <a:srgbClr val="5B9BD5"/>
              </a:outerShdw>
            </a:effectLst>
          </p:spPr>
        </p:pic>
        <p:pic>
          <p:nvPicPr>
            <p:cNvPr id="141" name="Google Shape;141;p26"/>
            <p:cNvPicPr preferRelativeResize="0"/>
            <p:nvPr/>
          </p:nvPicPr>
          <p:blipFill rotWithShape="1">
            <a:blip r:embed="rId6">
              <a:alphaModFix/>
            </a:blip>
            <a:srcRect l="20886" t="46895" r="64006" b="34240"/>
            <a:stretch/>
          </p:blipFill>
          <p:spPr>
            <a:xfrm>
              <a:off x="7764301" y="4080112"/>
              <a:ext cx="242400" cy="300300"/>
            </a:xfrm>
            <a:prstGeom prst="ellipse">
              <a:avLst/>
            </a:prstGeom>
            <a:noFill/>
            <a:ln>
              <a:noFill/>
            </a:ln>
          </p:spPr>
        </p:pic>
        <p:pic>
          <p:nvPicPr>
            <p:cNvPr id="142" name="Google Shape;142;p26"/>
            <p:cNvPicPr preferRelativeResize="0"/>
            <p:nvPr/>
          </p:nvPicPr>
          <p:blipFill rotWithShape="1">
            <a:blip r:embed="rId6">
              <a:alphaModFix/>
            </a:blip>
            <a:srcRect l="20886" t="46895" r="64006" b="34240"/>
            <a:stretch/>
          </p:blipFill>
          <p:spPr>
            <a:xfrm>
              <a:off x="8367702" y="4115062"/>
              <a:ext cx="186000" cy="230400"/>
            </a:xfrm>
            <a:prstGeom prst="ellipse">
              <a:avLst/>
            </a:prstGeom>
            <a:noFill/>
            <a:ln>
              <a:noFill/>
            </a:ln>
          </p:spPr>
        </p:pic>
        <p:sp>
          <p:nvSpPr>
            <p:cNvPr id="143" name="Google Shape;143;p26"/>
            <p:cNvSpPr txBox="1"/>
            <p:nvPr/>
          </p:nvSpPr>
          <p:spPr>
            <a:xfrm rot="2236325">
              <a:off x="7233719" y="4455852"/>
              <a:ext cx="837681" cy="4833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SAN</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5"/>
          <p:cNvPicPr preferRelativeResize="0"/>
          <p:nvPr/>
        </p:nvPicPr>
        <p:blipFill>
          <a:blip r:embed="rId3">
            <a:alphaModFix amt="20000"/>
          </a:blip>
          <a:stretch>
            <a:fillRect/>
          </a:stretch>
        </p:blipFill>
        <p:spPr>
          <a:xfrm>
            <a:off x="0" y="-7"/>
            <a:ext cx="9144001" cy="5143500"/>
          </a:xfrm>
          <a:prstGeom prst="rect">
            <a:avLst/>
          </a:prstGeom>
          <a:noFill/>
          <a:ln>
            <a:noFill/>
          </a:ln>
        </p:spPr>
      </p:pic>
      <p:sp>
        <p:nvSpPr>
          <p:cNvPr id="266" name="Google Shape;266;p35"/>
          <p:cNvSpPr txBox="1"/>
          <p:nvPr/>
        </p:nvSpPr>
        <p:spPr>
          <a:xfrm>
            <a:off x="1676825" y="4701575"/>
            <a:ext cx="1307400" cy="4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When does emotion predict regulation?</a:t>
            </a:r>
            <a:endParaRPr sz="800"/>
          </a:p>
        </p:txBody>
      </p:sp>
      <p:sp>
        <p:nvSpPr>
          <p:cNvPr id="267" name="Google Shape;267;p35"/>
          <p:cNvSpPr txBox="1"/>
          <p:nvPr/>
        </p:nvSpPr>
        <p:spPr>
          <a:xfrm>
            <a:off x="7012075" y="740625"/>
            <a:ext cx="1942200" cy="6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68" name="Google Shape;268;p35"/>
          <p:cNvSpPr txBox="1"/>
          <p:nvPr/>
        </p:nvSpPr>
        <p:spPr>
          <a:xfrm>
            <a:off x="262275" y="740625"/>
            <a:ext cx="2216700" cy="10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t>Project Introduction</a:t>
            </a:r>
            <a:endParaRPr b="1" u="sng"/>
          </a:p>
          <a:p>
            <a:pPr marL="0" lvl="0" indent="0" algn="ctr" rtl="0">
              <a:spcBef>
                <a:spcPts val="0"/>
              </a:spcBef>
              <a:spcAft>
                <a:spcPts val="0"/>
              </a:spcAft>
              <a:buNone/>
            </a:pPr>
            <a:r>
              <a:rPr lang="en"/>
              <a:t>Rationale</a:t>
            </a:r>
            <a:endParaRPr/>
          </a:p>
          <a:p>
            <a:pPr marL="0" lvl="0" indent="0" algn="ctr" rtl="0">
              <a:spcBef>
                <a:spcPts val="0"/>
              </a:spcBef>
              <a:spcAft>
                <a:spcPts val="0"/>
              </a:spcAft>
              <a:buNone/>
            </a:pPr>
            <a:r>
              <a:rPr lang="en"/>
              <a:t>Methods</a:t>
            </a:r>
            <a:endParaRPr/>
          </a:p>
          <a:p>
            <a:pPr marL="0" lvl="0" indent="0" algn="ctr" rtl="0">
              <a:spcBef>
                <a:spcPts val="0"/>
              </a:spcBef>
              <a:spcAft>
                <a:spcPts val="0"/>
              </a:spcAft>
              <a:buNone/>
            </a:pPr>
            <a:r>
              <a:rPr lang="en"/>
              <a:t>Measures</a:t>
            </a:r>
            <a:endParaRPr/>
          </a:p>
          <a:p>
            <a:pPr marL="0" lvl="0" indent="0" algn="l" rtl="0">
              <a:spcBef>
                <a:spcPts val="0"/>
              </a:spcBef>
              <a:spcAft>
                <a:spcPts val="0"/>
              </a:spcAft>
              <a:buNone/>
            </a:pPr>
            <a:endParaRPr/>
          </a:p>
        </p:txBody>
      </p:sp>
      <p:sp>
        <p:nvSpPr>
          <p:cNvPr id="269" name="Google Shape;269;p35"/>
          <p:cNvSpPr/>
          <p:nvPr/>
        </p:nvSpPr>
        <p:spPr>
          <a:xfrm>
            <a:off x="1326775" y="1994750"/>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a:off x="1479175" y="2338813"/>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rot="-7408148">
            <a:off x="1614568" y="2636786"/>
            <a:ext cx="323670" cy="296794"/>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2" name="Google Shape;272;p35"/>
          <p:cNvPicPr preferRelativeResize="0"/>
          <p:nvPr/>
        </p:nvPicPr>
        <p:blipFill>
          <a:blip r:embed="rId4">
            <a:alphaModFix/>
          </a:blip>
          <a:stretch>
            <a:fillRect/>
          </a:stretch>
        </p:blipFill>
        <p:spPr>
          <a:xfrm>
            <a:off x="1676876" y="3047740"/>
            <a:ext cx="1307299" cy="1608163"/>
          </a:xfrm>
          <a:prstGeom prst="rect">
            <a:avLst/>
          </a:prstGeom>
          <a:noFill/>
          <a:ln w="114300" cap="flat" cmpd="sng">
            <a:solidFill>
              <a:srgbClr val="9900FF"/>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6"/>
          <p:cNvPicPr preferRelativeResize="0"/>
          <p:nvPr/>
        </p:nvPicPr>
        <p:blipFill>
          <a:blip r:embed="rId3">
            <a:alphaModFix/>
          </a:blip>
          <a:stretch>
            <a:fillRect/>
          </a:stretch>
        </p:blipFill>
        <p:spPr>
          <a:xfrm>
            <a:off x="5286301" y="0"/>
            <a:ext cx="3857602" cy="5143501"/>
          </a:xfrm>
          <a:prstGeom prst="rect">
            <a:avLst/>
          </a:prstGeom>
          <a:noFill/>
          <a:ln>
            <a:noFill/>
          </a:ln>
        </p:spPr>
      </p:pic>
      <p:sp>
        <p:nvSpPr>
          <p:cNvPr id="278" name="Google Shape;278;p36"/>
          <p:cNvSpPr txBox="1">
            <a:spLocks noGrp="1"/>
          </p:cNvSpPr>
          <p:nvPr>
            <p:ph type="subTitle" idx="1"/>
          </p:nvPr>
        </p:nvSpPr>
        <p:spPr>
          <a:xfrm>
            <a:off x="437450" y="1253675"/>
            <a:ext cx="4719300" cy="352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0000"/>
                </a:solidFill>
              </a:rPr>
              <a:t>Question:</a:t>
            </a:r>
            <a:endParaRPr sz="1900" b="1">
              <a:solidFill>
                <a:srgbClr val="000000"/>
              </a:solidFill>
            </a:endParaRPr>
          </a:p>
          <a:p>
            <a:pPr marL="0" lvl="0" indent="0" algn="l" rtl="0">
              <a:spcBef>
                <a:spcPts val="0"/>
              </a:spcBef>
              <a:spcAft>
                <a:spcPts val="0"/>
              </a:spcAft>
              <a:buNone/>
            </a:pPr>
            <a:r>
              <a:rPr lang="en" sz="1900">
                <a:solidFill>
                  <a:srgbClr val="000000"/>
                </a:solidFill>
              </a:rPr>
              <a:t>When does emotion predict regulation?</a:t>
            </a:r>
            <a:endParaRPr sz="1900">
              <a:solidFill>
                <a:srgbClr val="000000"/>
              </a:solidFill>
            </a:endParaRPr>
          </a:p>
          <a:p>
            <a:pPr marL="0" lvl="0" indent="0" algn="l" rtl="0">
              <a:spcBef>
                <a:spcPts val="0"/>
              </a:spcBef>
              <a:spcAft>
                <a:spcPts val="0"/>
              </a:spcAft>
              <a:buNone/>
            </a:pPr>
            <a:br>
              <a:rPr lang="en" sz="1900">
                <a:solidFill>
                  <a:srgbClr val="000000"/>
                </a:solidFill>
              </a:rPr>
            </a:br>
            <a:endParaRPr sz="1900">
              <a:solidFill>
                <a:srgbClr val="000000"/>
              </a:solidFill>
            </a:endParaRPr>
          </a:p>
          <a:p>
            <a:pPr marL="0" lvl="0" indent="0" algn="l" rtl="0">
              <a:spcBef>
                <a:spcPts val="0"/>
              </a:spcBef>
              <a:spcAft>
                <a:spcPts val="0"/>
              </a:spcAft>
              <a:buNone/>
            </a:pPr>
            <a:endParaRPr sz="1900">
              <a:solidFill>
                <a:srgbClr val="000000"/>
              </a:solidFill>
            </a:endParaRPr>
          </a:p>
          <a:p>
            <a:pPr marL="0" lvl="0" indent="0" algn="l" rtl="0">
              <a:spcBef>
                <a:spcPts val="0"/>
              </a:spcBef>
              <a:spcAft>
                <a:spcPts val="0"/>
              </a:spcAft>
              <a:buNone/>
            </a:pPr>
            <a:r>
              <a:rPr lang="en" sz="1900" b="1">
                <a:solidFill>
                  <a:srgbClr val="000000"/>
                </a:solidFill>
              </a:rPr>
              <a:t>Measures Used:</a:t>
            </a:r>
            <a:endParaRPr sz="1900" b="1">
              <a:solidFill>
                <a:srgbClr val="000000"/>
              </a:solidFill>
            </a:endParaRPr>
          </a:p>
          <a:p>
            <a:pPr marL="0" lvl="0" indent="0" algn="l" rtl="0">
              <a:spcBef>
                <a:spcPts val="0"/>
              </a:spcBef>
              <a:spcAft>
                <a:spcPts val="0"/>
              </a:spcAft>
              <a:buNone/>
            </a:pPr>
            <a:r>
              <a:rPr lang="en" sz="1600">
                <a:solidFill>
                  <a:schemeClr val="dk1"/>
                </a:solidFill>
              </a:rPr>
              <a:t>From Follow-up Session:</a:t>
            </a:r>
            <a:endParaRPr sz="1600">
              <a:solidFill>
                <a:schemeClr val="dk1"/>
              </a:solidFill>
            </a:endParaRPr>
          </a:p>
          <a:p>
            <a:pPr marL="457200" lvl="0" indent="-349250" algn="l" rtl="0">
              <a:spcBef>
                <a:spcPts val="0"/>
              </a:spcBef>
              <a:spcAft>
                <a:spcPts val="0"/>
              </a:spcAft>
              <a:buClr>
                <a:srgbClr val="000000"/>
              </a:buClr>
              <a:buSzPts val="1900"/>
              <a:buChar char="●"/>
            </a:pPr>
            <a:r>
              <a:rPr lang="en" sz="1800" b="1">
                <a:solidFill>
                  <a:schemeClr val="dk1"/>
                </a:solidFill>
              </a:rPr>
              <a:t>Post-Exposure Questionnaires</a:t>
            </a:r>
            <a:r>
              <a:rPr lang="en" sz="1900">
                <a:solidFill>
                  <a:srgbClr val="000000"/>
                </a:solidFill>
              </a:rPr>
              <a:t> </a:t>
            </a:r>
            <a:endParaRPr sz="1900">
              <a:solidFill>
                <a:srgbClr val="000000"/>
              </a:solidFill>
            </a:endParaRPr>
          </a:p>
        </p:txBody>
      </p:sp>
      <p:pic>
        <p:nvPicPr>
          <p:cNvPr id="279" name="Google Shape;279;p36"/>
          <p:cNvPicPr preferRelativeResize="0"/>
          <p:nvPr/>
        </p:nvPicPr>
        <p:blipFill rotWithShape="1">
          <a:blip r:embed="rId4">
            <a:alphaModFix/>
          </a:blip>
          <a:srcRect l="-277510" t="52300" r="277510" b="-52300"/>
          <a:stretch/>
        </p:blipFill>
        <p:spPr>
          <a:xfrm>
            <a:off x="1333004" y="2707050"/>
            <a:ext cx="1762975" cy="2166100"/>
          </a:xfrm>
          <a:prstGeom prst="rect">
            <a:avLst/>
          </a:prstGeom>
          <a:noFill/>
          <a:ln>
            <a:noFill/>
          </a:ln>
        </p:spPr>
      </p:pic>
      <p:pic>
        <p:nvPicPr>
          <p:cNvPr id="280" name="Google Shape;280;p36"/>
          <p:cNvPicPr preferRelativeResize="0"/>
          <p:nvPr/>
        </p:nvPicPr>
        <p:blipFill rotWithShape="1">
          <a:blip r:embed="rId5">
            <a:alphaModFix/>
          </a:blip>
          <a:srcRect l="19415" t="2828" r="17568" b="7106"/>
          <a:stretch/>
        </p:blipFill>
        <p:spPr>
          <a:xfrm>
            <a:off x="6726550" y="1783175"/>
            <a:ext cx="823800" cy="1448400"/>
          </a:xfrm>
          <a:prstGeom prst="ellipse">
            <a:avLst/>
          </a:prstGeom>
          <a:noFill/>
          <a:ln>
            <a:noFill/>
          </a:ln>
        </p:spPr>
      </p:pic>
      <p:sp>
        <p:nvSpPr>
          <p:cNvPr id="281" name="Google Shape;281;p36"/>
          <p:cNvSpPr txBox="1">
            <a:spLocks noGrp="1"/>
          </p:cNvSpPr>
          <p:nvPr>
            <p:ph type="ctrTitle"/>
          </p:nvPr>
        </p:nvSpPr>
        <p:spPr>
          <a:xfrm>
            <a:off x="0" y="458825"/>
            <a:ext cx="5286300" cy="51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b="1" u="sng"/>
              <a:t>Billy Mitchell</a:t>
            </a:r>
            <a:endParaRPr sz="2600" b="1" u="sng"/>
          </a:p>
          <a:p>
            <a:pPr marL="0" lvl="0" indent="0" algn="ctr" rtl="0">
              <a:spcBef>
                <a:spcPts val="0"/>
              </a:spcBef>
              <a:spcAft>
                <a:spcPts val="0"/>
              </a:spcAft>
              <a:buNone/>
            </a:pPr>
            <a:r>
              <a:rPr lang="en" sz="2100"/>
              <a:t>Regulation Raconteur</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7"/>
          <p:cNvPicPr preferRelativeResize="0"/>
          <p:nvPr/>
        </p:nvPicPr>
        <p:blipFill rotWithShape="1">
          <a:blip r:embed="rId3">
            <a:alphaModFix/>
          </a:blip>
          <a:srcRect l="30004" r="17264"/>
          <a:stretch/>
        </p:blipFill>
        <p:spPr>
          <a:xfrm>
            <a:off x="3588050" y="3258850"/>
            <a:ext cx="2220000" cy="1884575"/>
          </a:xfrm>
          <a:prstGeom prst="rect">
            <a:avLst/>
          </a:prstGeom>
          <a:noFill/>
          <a:ln>
            <a:noFill/>
          </a:ln>
        </p:spPr>
      </p:pic>
      <p:pic>
        <p:nvPicPr>
          <p:cNvPr id="287" name="Google Shape;287;p37"/>
          <p:cNvPicPr preferRelativeResize="0"/>
          <p:nvPr/>
        </p:nvPicPr>
        <p:blipFill>
          <a:blip r:embed="rId4">
            <a:alphaModFix/>
          </a:blip>
          <a:stretch>
            <a:fillRect/>
          </a:stretch>
        </p:blipFill>
        <p:spPr>
          <a:xfrm>
            <a:off x="773550" y="3258850"/>
            <a:ext cx="2220001" cy="1884574"/>
          </a:xfrm>
          <a:prstGeom prst="rect">
            <a:avLst/>
          </a:prstGeom>
          <a:noFill/>
          <a:ln>
            <a:noFill/>
          </a:ln>
        </p:spPr>
      </p:pic>
      <p:sp>
        <p:nvSpPr>
          <p:cNvPr id="288" name="Google Shape;288;p37"/>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When We Regulate At Eastern State:</a:t>
            </a:r>
            <a:br>
              <a:rPr lang="en" sz="2200" b="1">
                <a:solidFill>
                  <a:srgbClr val="073763"/>
                </a:solidFill>
              </a:rPr>
            </a:br>
            <a:r>
              <a:rPr lang="en" sz="2200" b="1">
                <a:solidFill>
                  <a:srgbClr val="073763"/>
                </a:solidFill>
              </a:rPr>
              <a:t>Emotion Regulation Beyond the Lab</a:t>
            </a:r>
            <a:endParaRPr sz="2200" b="1">
              <a:solidFill>
                <a:srgbClr val="073763"/>
              </a:solidFill>
            </a:endParaRPr>
          </a:p>
        </p:txBody>
      </p:sp>
      <p:sp>
        <p:nvSpPr>
          <p:cNvPr id="289" name="Google Shape;289;p37"/>
          <p:cNvSpPr txBox="1"/>
          <p:nvPr/>
        </p:nvSpPr>
        <p:spPr>
          <a:xfrm>
            <a:off x="243600" y="999400"/>
            <a:ext cx="8365800" cy="11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Definition:</a:t>
            </a:r>
            <a:endParaRPr sz="1300" b="1">
              <a:solidFill>
                <a:schemeClr val="dk1"/>
              </a:solidFill>
              <a:latin typeface="Times New Roman"/>
              <a:ea typeface="Times New Roman"/>
              <a:cs typeface="Times New Roman"/>
              <a:sym typeface="Times New Roman"/>
            </a:endParaRPr>
          </a:p>
          <a:p>
            <a:pPr marL="0" lvl="0" indent="0" algn="ctr" rtl="0">
              <a:lnSpc>
                <a:spcPct val="100000"/>
              </a:lnSpc>
              <a:spcBef>
                <a:spcPts val="1200"/>
              </a:spcBef>
              <a:spcAft>
                <a:spcPts val="0"/>
              </a:spcAft>
              <a:buNone/>
            </a:pPr>
            <a:r>
              <a:rPr lang="en" sz="1800">
                <a:solidFill>
                  <a:schemeClr val="dk1"/>
                </a:solidFill>
                <a:latin typeface="Times New Roman"/>
                <a:ea typeface="Times New Roman"/>
                <a:cs typeface="Times New Roman"/>
                <a:sym typeface="Times New Roman"/>
              </a:rPr>
              <a:t>The processes by which we influence which emotions we have, </a:t>
            </a:r>
            <a:endParaRPr sz="18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sz="1800">
                <a:solidFill>
                  <a:schemeClr val="dk1"/>
                </a:solidFill>
                <a:latin typeface="Times New Roman"/>
                <a:ea typeface="Times New Roman"/>
                <a:cs typeface="Times New Roman"/>
                <a:sym typeface="Times New Roman"/>
              </a:rPr>
              <a:t>when we have them, and how we experience and express them.</a:t>
            </a:r>
            <a:r>
              <a:rPr lang="en" sz="1800" baseline="30000">
                <a:solidFill>
                  <a:schemeClr val="dk1"/>
                </a:solidFill>
                <a:latin typeface="Times New Roman"/>
                <a:ea typeface="Times New Roman"/>
                <a:cs typeface="Times New Roman"/>
                <a:sym typeface="Times New Roman"/>
              </a:rPr>
              <a:t>1</a:t>
            </a:r>
            <a:r>
              <a:rPr lang="en" sz="18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sp>
        <p:nvSpPr>
          <p:cNvPr id="290" name="Google Shape;290;p37"/>
          <p:cNvSpPr txBox="1"/>
          <p:nvPr/>
        </p:nvSpPr>
        <p:spPr>
          <a:xfrm>
            <a:off x="6389300" y="2681000"/>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a:t>
            </a:r>
            <a:r>
              <a:rPr lang="en">
                <a:solidFill>
                  <a:schemeClr val="dk1"/>
                </a:solidFill>
                <a:latin typeface="Georgia"/>
                <a:ea typeface="Georgia"/>
                <a:cs typeface="Georgia"/>
                <a:sym typeface="Georgia"/>
              </a:rPr>
              <a:t>I’m not scared. I’m not scared. I’m not scared …</a:t>
            </a:r>
            <a:r>
              <a:rPr lang="en">
                <a:latin typeface="Georgia"/>
                <a:ea typeface="Georgia"/>
                <a:cs typeface="Georgia"/>
                <a:sym typeface="Georgia"/>
              </a:rPr>
              <a:t>”</a:t>
            </a:r>
            <a:endParaRPr>
              <a:latin typeface="Georgia"/>
              <a:ea typeface="Georgia"/>
              <a:cs typeface="Georgia"/>
              <a:sym typeface="Georgia"/>
            </a:endParaRPr>
          </a:p>
        </p:txBody>
      </p:sp>
      <p:sp>
        <p:nvSpPr>
          <p:cNvPr id="291" name="Google Shape;291;p37"/>
          <p:cNvSpPr txBox="1"/>
          <p:nvPr/>
        </p:nvSpPr>
        <p:spPr>
          <a:xfrm>
            <a:off x="3585825" y="2683625"/>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“I’ll just stare at my shoes while I walk through this”</a:t>
            </a:r>
            <a:endParaRPr>
              <a:latin typeface="Georgia"/>
              <a:ea typeface="Georgia"/>
              <a:cs typeface="Georgia"/>
              <a:sym typeface="Georgia"/>
            </a:endParaRPr>
          </a:p>
        </p:txBody>
      </p:sp>
      <p:sp>
        <p:nvSpPr>
          <p:cNvPr id="292" name="Google Shape;292;p37"/>
          <p:cNvSpPr txBox="1"/>
          <p:nvPr/>
        </p:nvSpPr>
        <p:spPr>
          <a:xfrm>
            <a:off x="243600" y="1993950"/>
            <a:ext cx="932700" cy="5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300" b="1">
                <a:solidFill>
                  <a:schemeClr val="dk1"/>
                </a:solidFill>
                <a:latin typeface="Times New Roman"/>
                <a:ea typeface="Times New Roman"/>
                <a:cs typeface="Times New Roman"/>
                <a:sym typeface="Times New Roman"/>
              </a:rPr>
              <a:t>Examples:</a:t>
            </a:r>
            <a:endParaRPr sz="1300">
              <a:solidFill>
                <a:schemeClr val="dk1"/>
              </a:solidFill>
              <a:latin typeface="Times New Roman"/>
              <a:ea typeface="Times New Roman"/>
              <a:cs typeface="Times New Roman"/>
              <a:sym typeface="Times New Roman"/>
            </a:endParaRPr>
          </a:p>
        </p:txBody>
      </p:sp>
      <p:pic>
        <p:nvPicPr>
          <p:cNvPr id="293" name="Google Shape;293;p37"/>
          <p:cNvPicPr preferRelativeResize="0"/>
          <p:nvPr/>
        </p:nvPicPr>
        <p:blipFill>
          <a:blip r:embed="rId5">
            <a:alphaModFix/>
          </a:blip>
          <a:stretch>
            <a:fillRect/>
          </a:stretch>
        </p:blipFill>
        <p:spPr>
          <a:xfrm>
            <a:off x="6389275" y="3258850"/>
            <a:ext cx="2226100" cy="1884575"/>
          </a:xfrm>
          <a:prstGeom prst="rect">
            <a:avLst/>
          </a:prstGeom>
          <a:noFill/>
          <a:ln>
            <a:noFill/>
          </a:ln>
        </p:spPr>
      </p:pic>
      <p:sp>
        <p:nvSpPr>
          <p:cNvPr id="294" name="Google Shape;294;p37"/>
          <p:cNvSpPr txBox="1"/>
          <p:nvPr/>
        </p:nvSpPr>
        <p:spPr>
          <a:xfrm>
            <a:off x="773550" y="2681000"/>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“They’re just actors; they won’t really hurt me.”</a:t>
            </a:r>
            <a:endParaRPr>
              <a:latin typeface="Georgia"/>
              <a:ea typeface="Georgia"/>
              <a:cs typeface="Georgia"/>
              <a:sym typeface="Georgia"/>
            </a:endParaRPr>
          </a:p>
        </p:txBody>
      </p:sp>
      <p:sp>
        <p:nvSpPr>
          <p:cNvPr id="295" name="Google Shape;295;p37"/>
          <p:cNvSpPr txBox="1"/>
          <p:nvPr/>
        </p:nvSpPr>
        <p:spPr>
          <a:xfrm>
            <a:off x="-64400" y="4901850"/>
            <a:ext cx="898500" cy="31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00" baseline="30000"/>
              <a:t>1</a:t>
            </a:r>
            <a:r>
              <a:rPr lang="en" sz="900"/>
              <a:t>Gross, 1998</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p:nvPr/>
        </p:nvSpPr>
        <p:spPr>
          <a:xfrm>
            <a:off x="243600" y="999400"/>
            <a:ext cx="8365800" cy="11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Definition:</a:t>
            </a:r>
            <a:endParaRPr sz="1300" b="1">
              <a:solidFill>
                <a:schemeClr val="dk1"/>
              </a:solidFill>
              <a:latin typeface="Times New Roman"/>
              <a:ea typeface="Times New Roman"/>
              <a:cs typeface="Times New Roman"/>
              <a:sym typeface="Times New Roman"/>
            </a:endParaRPr>
          </a:p>
          <a:p>
            <a:pPr marL="0" lvl="0" indent="0" algn="ctr" rtl="0">
              <a:lnSpc>
                <a:spcPct val="100000"/>
              </a:lnSpc>
              <a:spcBef>
                <a:spcPts val="1200"/>
              </a:spcBef>
              <a:spcAft>
                <a:spcPts val="0"/>
              </a:spcAft>
              <a:buNone/>
            </a:pPr>
            <a:r>
              <a:rPr lang="en" sz="1800">
                <a:solidFill>
                  <a:schemeClr val="dk1"/>
                </a:solidFill>
                <a:latin typeface="Times New Roman"/>
                <a:ea typeface="Times New Roman"/>
                <a:cs typeface="Times New Roman"/>
                <a:sym typeface="Times New Roman"/>
              </a:rPr>
              <a:t>The processes by which we influence which emotions we have, </a:t>
            </a:r>
            <a:endParaRPr sz="18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sz="1800">
                <a:solidFill>
                  <a:schemeClr val="dk1"/>
                </a:solidFill>
                <a:latin typeface="Times New Roman"/>
                <a:ea typeface="Times New Roman"/>
                <a:cs typeface="Times New Roman"/>
                <a:sym typeface="Times New Roman"/>
              </a:rPr>
              <a:t>when we have them, and how we experience and express them.</a:t>
            </a:r>
            <a:r>
              <a:rPr lang="en" sz="1800" baseline="30000">
                <a:solidFill>
                  <a:schemeClr val="dk1"/>
                </a:solidFill>
                <a:latin typeface="Times New Roman"/>
                <a:ea typeface="Times New Roman"/>
                <a:cs typeface="Times New Roman"/>
                <a:sym typeface="Times New Roman"/>
              </a:rPr>
              <a:t>1</a:t>
            </a:r>
            <a:r>
              <a:rPr lang="en" sz="18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sp>
        <p:nvSpPr>
          <p:cNvPr id="301" name="Google Shape;301;p38"/>
          <p:cNvSpPr txBox="1"/>
          <p:nvPr/>
        </p:nvSpPr>
        <p:spPr>
          <a:xfrm>
            <a:off x="243600" y="1993950"/>
            <a:ext cx="1266300" cy="5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300" b="1">
                <a:solidFill>
                  <a:schemeClr val="dk1"/>
                </a:solidFill>
                <a:latin typeface="Times New Roman"/>
                <a:ea typeface="Times New Roman"/>
                <a:cs typeface="Times New Roman"/>
                <a:sym typeface="Times New Roman"/>
              </a:rPr>
              <a:t>Examples:</a:t>
            </a:r>
            <a:endParaRPr sz="1300">
              <a:solidFill>
                <a:schemeClr val="dk1"/>
              </a:solidFill>
              <a:latin typeface="Times New Roman"/>
              <a:ea typeface="Times New Roman"/>
              <a:cs typeface="Times New Roman"/>
              <a:sym typeface="Times New Roman"/>
            </a:endParaRPr>
          </a:p>
        </p:txBody>
      </p:sp>
      <p:pic>
        <p:nvPicPr>
          <p:cNvPr id="302" name="Google Shape;302;p38"/>
          <p:cNvPicPr preferRelativeResize="0"/>
          <p:nvPr/>
        </p:nvPicPr>
        <p:blipFill rotWithShape="1">
          <a:blip r:embed="rId3">
            <a:alphaModFix/>
          </a:blip>
          <a:srcRect b="17729"/>
          <a:stretch/>
        </p:blipFill>
        <p:spPr>
          <a:xfrm>
            <a:off x="3577000" y="2798200"/>
            <a:ext cx="2228850" cy="2342650"/>
          </a:xfrm>
          <a:prstGeom prst="rect">
            <a:avLst/>
          </a:prstGeom>
          <a:noFill/>
          <a:ln>
            <a:noFill/>
          </a:ln>
        </p:spPr>
      </p:pic>
      <p:pic>
        <p:nvPicPr>
          <p:cNvPr id="303" name="Google Shape;303;p38"/>
          <p:cNvPicPr preferRelativeResize="0"/>
          <p:nvPr/>
        </p:nvPicPr>
        <p:blipFill rotWithShape="1">
          <a:blip r:embed="rId4">
            <a:alphaModFix/>
          </a:blip>
          <a:srcRect r="18712"/>
          <a:stretch/>
        </p:blipFill>
        <p:spPr>
          <a:xfrm>
            <a:off x="6143650" y="3118625"/>
            <a:ext cx="2465750" cy="2022226"/>
          </a:xfrm>
          <a:prstGeom prst="rect">
            <a:avLst/>
          </a:prstGeom>
          <a:noFill/>
          <a:ln>
            <a:noFill/>
          </a:ln>
        </p:spPr>
      </p:pic>
      <p:pic>
        <p:nvPicPr>
          <p:cNvPr id="304" name="Google Shape;304;p38"/>
          <p:cNvPicPr preferRelativeResize="0"/>
          <p:nvPr/>
        </p:nvPicPr>
        <p:blipFill rotWithShape="1">
          <a:blip r:embed="rId5">
            <a:alphaModFix/>
          </a:blip>
          <a:srcRect l="38901" r="3561"/>
          <a:stretch/>
        </p:blipFill>
        <p:spPr>
          <a:xfrm>
            <a:off x="594625" y="3156975"/>
            <a:ext cx="2465750" cy="1986525"/>
          </a:xfrm>
          <a:prstGeom prst="rect">
            <a:avLst/>
          </a:prstGeom>
          <a:noFill/>
          <a:ln>
            <a:noFill/>
          </a:ln>
        </p:spPr>
      </p:pic>
      <p:sp>
        <p:nvSpPr>
          <p:cNvPr id="305" name="Google Shape;305;p38"/>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How We Regulate At Eastern State:</a:t>
            </a:r>
            <a:br>
              <a:rPr lang="en" sz="2200" b="1">
                <a:solidFill>
                  <a:srgbClr val="073763"/>
                </a:solidFill>
              </a:rPr>
            </a:br>
            <a:r>
              <a:rPr lang="en" sz="2200" b="1">
                <a:solidFill>
                  <a:srgbClr val="073763"/>
                </a:solidFill>
              </a:rPr>
              <a:t>Emotion Regulation Beyond the Lab</a:t>
            </a:r>
            <a:endParaRPr sz="2200" b="1">
              <a:solidFill>
                <a:srgbClr val="073763"/>
              </a:solidFill>
            </a:endParaRPr>
          </a:p>
        </p:txBody>
      </p:sp>
      <p:sp>
        <p:nvSpPr>
          <p:cNvPr id="306" name="Google Shape;306;p38"/>
          <p:cNvSpPr txBox="1"/>
          <p:nvPr/>
        </p:nvSpPr>
        <p:spPr>
          <a:xfrm>
            <a:off x="7734700" y="0"/>
            <a:ext cx="1521900" cy="132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00" baseline="30000"/>
              <a:t>1 </a:t>
            </a:r>
            <a:r>
              <a:rPr lang="en" sz="900"/>
              <a:t>Gross, 1998</a:t>
            </a:r>
            <a:endParaRPr sz="900"/>
          </a:p>
          <a:p>
            <a:pPr marL="0" lvl="0" indent="0" algn="l" rtl="0">
              <a:spcBef>
                <a:spcPts val="0"/>
              </a:spcBef>
              <a:spcAft>
                <a:spcPts val="0"/>
              </a:spcAft>
              <a:buNone/>
            </a:pPr>
            <a:r>
              <a:rPr lang="en" sz="900" baseline="30000">
                <a:solidFill>
                  <a:schemeClr val="dk1"/>
                </a:solidFill>
              </a:rPr>
              <a:t>2</a:t>
            </a:r>
            <a:r>
              <a:rPr lang="en" sz="900">
                <a:solidFill>
                  <a:schemeClr val="dk1"/>
                </a:solidFill>
              </a:rPr>
              <a:t> Morawetz et al.,  2019</a:t>
            </a:r>
            <a:endParaRPr sz="900">
              <a:solidFill>
                <a:schemeClr val="dk1"/>
              </a:solidFill>
            </a:endParaRPr>
          </a:p>
          <a:p>
            <a:pPr marL="0" lvl="0" indent="0" algn="l" rtl="0">
              <a:spcBef>
                <a:spcPts val="0"/>
              </a:spcBef>
              <a:spcAft>
                <a:spcPts val="0"/>
              </a:spcAft>
              <a:buNone/>
            </a:pPr>
            <a:r>
              <a:rPr lang="en" sz="900" baseline="30000">
                <a:solidFill>
                  <a:schemeClr val="dk1"/>
                </a:solidFill>
              </a:rPr>
              <a:t>3</a:t>
            </a:r>
            <a:r>
              <a:rPr lang="en" sz="900">
                <a:solidFill>
                  <a:schemeClr val="dk1"/>
                </a:solidFill>
              </a:rPr>
              <a:t> Hefner et al.,  2016</a:t>
            </a:r>
            <a:endParaRPr sz="900">
              <a:solidFill>
                <a:schemeClr val="dk1"/>
              </a:solidFill>
            </a:endParaRPr>
          </a:p>
          <a:p>
            <a:pPr marL="0" lvl="0" indent="0" algn="l" rtl="0">
              <a:spcBef>
                <a:spcPts val="0"/>
              </a:spcBef>
              <a:spcAft>
                <a:spcPts val="0"/>
              </a:spcAft>
              <a:buNone/>
            </a:pPr>
            <a:r>
              <a:rPr lang="en" sz="900" baseline="30000">
                <a:solidFill>
                  <a:schemeClr val="dk1"/>
                </a:solidFill>
              </a:rPr>
              <a:t>4</a:t>
            </a:r>
            <a:r>
              <a:rPr lang="en" sz="900">
                <a:solidFill>
                  <a:schemeClr val="dk1"/>
                </a:solidFill>
              </a:rPr>
              <a:t> Carpenter &amp; Trull,  2013</a:t>
            </a:r>
            <a:endParaRPr sz="900">
              <a:solidFill>
                <a:schemeClr val="dk1"/>
              </a:solidFill>
            </a:endParaRPr>
          </a:p>
          <a:p>
            <a:pPr marL="0" lvl="0" indent="0" algn="l" rtl="0">
              <a:spcBef>
                <a:spcPts val="0"/>
              </a:spcBef>
              <a:spcAft>
                <a:spcPts val="0"/>
              </a:spcAft>
              <a:buNone/>
            </a:pPr>
            <a:r>
              <a:rPr lang="en" sz="900" baseline="30000">
                <a:solidFill>
                  <a:schemeClr val="dk1"/>
                </a:solidFill>
              </a:rPr>
              <a:t>5</a:t>
            </a:r>
            <a:r>
              <a:rPr lang="en" sz="900">
                <a:solidFill>
                  <a:schemeClr val="dk1"/>
                </a:solidFill>
              </a:rPr>
              <a:t> Eftekhari et al.,  2009</a:t>
            </a:r>
            <a:endParaRPr sz="900">
              <a:solidFill>
                <a:schemeClr val="dk1"/>
              </a:solidFill>
            </a:endParaRPr>
          </a:p>
          <a:p>
            <a:pPr marL="0" lvl="0" indent="0" algn="l" rtl="0">
              <a:spcBef>
                <a:spcPts val="0"/>
              </a:spcBef>
              <a:spcAft>
                <a:spcPts val="0"/>
              </a:spcAft>
              <a:buNone/>
            </a:pPr>
            <a:r>
              <a:rPr lang="en" sz="900" baseline="30000">
                <a:solidFill>
                  <a:schemeClr val="dk1"/>
                </a:solidFill>
              </a:rPr>
              <a:t>6</a:t>
            </a:r>
            <a:r>
              <a:rPr lang="en" sz="900">
                <a:solidFill>
                  <a:schemeClr val="dk1"/>
                </a:solidFill>
              </a:rPr>
              <a:t> Seligowski et al., 2015</a:t>
            </a:r>
            <a:endParaRPr sz="900">
              <a:solidFill>
                <a:schemeClr val="dk1"/>
              </a:solidFill>
            </a:endParaRPr>
          </a:p>
          <a:p>
            <a:pPr marL="0" lvl="0" indent="0" algn="l" rtl="0">
              <a:spcBef>
                <a:spcPts val="0"/>
              </a:spcBef>
              <a:spcAft>
                <a:spcPts val="0"/>
              </a:spcAft>
              <a:buNone/>
            </a:pPr>
            <a:r>
              <a:rPr lang="en" sz="900" baseline="30000">
                <a:solidFill>
                  <a:schemeClr val="dk1"/>
                </a:solidFill>
              </a:rPr>
              <a:t>7</a:t>
            </a:r>
            <a:r>
              <a:rPr lang="en" sz="900">
                <a:solidFill>
                  <a:schemeClr val="dk1"/>
                </a:solidFill>
              </a:rPr>
              <a:t> McLean &amp; Foa, 2017</a:t>
            </a:r>
            <a:endParaRPr sz="900">
              <a:solidFill>
                <a:schemeClr val="dk1"/>
              </a:solidFill>
            </a:endParaRPr>
          </a:p>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p:txBody>
      </p:sp>
      <p:sp>
        <p:nvSpPr>
          <p:cNvPr id="307" name="Google Shape;307;p38"/>
          <p:cNvSpPr txBox="1"/>
          <p:nvPr/>
        </p:nvSpPr>
        <p:spPr>
          <a:xfrm>
            <a:off x="594625" y="3156975"/>
            <a:ext cx="458700" cy="30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2,3</a:t>
            </a:r>
            <a:endParaRPr>
              <a:solidFill>
                <a:srgbClr val="FFFFFF"/>
              </a:solidFill>
            </a:endParaRPr>
          </a:p>
        </p:txBody>
      </p:sp>
      <p:sp>
        <p:nvSpPr>
          <p:cNvPr id="308" name="Google Shape;308;p38"/>
          <p:cNvSpPr txBox="1"/>
          <p:nvPr/>
        </p:nvSpPr>
        <p:spPr>
          <a:xfrm>
            <a:off x="6143650" y="3118625"/>
            <a:ext cx="458700" cy="30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6,7</a:t>
            </a:r>
            <a:endParaRPr>
              <a:solidFill>
                <a:srgbClr val="FFFFFF"/>
              </a:solidFill>
            </a:endParaRPr>
          </a:p>
        </p:txBody>
      </p:sp>
      <p:sp>
        <p:nvSpPr>
          <p:cNvPr id="309" name="Google Shape;309;p38"/>
          <p:cNvSpPr txBox="1"/>
          <p:nvPr/>
        </p:nvSpPr>
        <p:spPr>
          <a:xfrm>
            <a:off x="3369125" y="3156975"/>
            <a:ext cx="458700" cy="30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t>4,5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Studying Regulation Thus Far</a:t>
            </a:r>
            <a:endParaRPr sz="2200" b="1">
              <a:solidFill>
                <a:srgbClr val="073763"/>
              </a:solidFill>
            </a:endParaRPr>
          </a:p>
        </p:txBody>
      </p:sp>
      <p:sp>
        <p:nvSpPr>
          <p:cNvPr id="315" name="Google Shape;315;p39"/>
          <p:cNvSpPr txBox="1"/>
          <p:nvPr/>
        </p:nvSpPr>
        <p:spPr>
          <a:xfrm>
            <a:off x="532575" y="890225"/>
            <a:ext cx="8365800" cy="350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chemeClr val="dk1"/>
                </a:solidFill>
                <a:latin typeface="Times New Roman"/>
                <a:ea typeface="Times New Roman"/>
                <a:cs typeface="Times New Roman"/>
                <a:sym typeface="Times New Roman"/>
              </a:rPr>
              <a:t>Lab Studies:</a:t>
            </a:r>
            <a:endParaRPr sz="1800" b="1">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Participants are trained in regulatory strategies and prompted to regulate </a:t>
            </a:r>
            <a:r>
              <a:rPr lang="en" sz="1800" baseline="30000">
                <a:solidFill>
                  <a:schemeClr val="dk1"/>
                </a:solidFill>
                <a:latin typeface="Times New Roman"/>
                <a:ea typeface="Times New Roman"/>
                <a:cs typeface="Times New Roman"/>
                <a:sym typeface="Times New Roman"/>
              </a:rPr>
              <a:t>8-11</a:t>
            </a:r>
            <a:endParaRPr sz="1800" baseline="30000">
              <a:solidFill>
                <a:schemeClr val="dk1"/>
              </a:solidFill>
              <a:latin typeface="Times New Roman"/>
              <a:ea typeface="Times New Roman"/>
              <a:cs typeface="Times New Roman"/>
              <a:sym typeface="Times New Roman"/>
            </a:endParaRPr>
          </a:p>
          <a:p>
            <a:pPr marL="914400" lvl="1"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Most people are strategy naive</a:t>
            </a:r>
            <a:endParaRPr sz="1800">
              <a:solidFill>
                <a:schemeClr val="dk1"/>
              </a:solidFill>
              <a:latin typeface="Times New Roman"/>
              <a:ea typeface="Times New Roman"/>
              <a:cs typeface="Times New Roman"/>
              <a:sym typeface="Times New Roman"/>
            </a:endParaRPr>
          </a:p>
          <a:p>
            <a:pPr marL="914400" lvl="1"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Findings may lack external validity</a:t>
            </a:r>
            <a:endParaRPr sz="18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None/>
            </a:pPr>
            <a:endParaRPr sz="1800" baseline="30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br>
              <a:rPr lang="en" sz="18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p:txBody>
      </p:sp>
      <p:sp>
        <p:nvSpPr>
          <p:cNvPr id="316" name="Google Shape;316;p39"/>
          <p:cNvSpPr txBox="1"/>
          <p:nvPr/>
        </p:nvSpPr>
        <p:spPr>
          <a:xfrm>
            <a:off x="-53275" y="4395425"/>
            <a:ext cx="1701000" cy="92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900" baseline="30000"/>
          </a:p>
          <a:p>
            <a:pPr marL="0" lvl="0" indent="0" algn="l" rtl="0">
              <a:spcBef>
                <a:spcPts val="0"/>
              </a:spcBef>
              <a:spcAft>
                <a:spcPts val="0"/>
              </a:spcAft>
              <a:buNone/>
            </a:pPr>
            <a:r>
              <a:rPr lang="en" sz="900" baseline="30000"/>
              <a:t>8 </a:t>
            </a:r>
            <a:r>
              <a:rPr lang="en" sz="900">
                <a:solidFill>
                  <a:schemeClr val="dk1"/>
                </a:solidFill>
              </a:rPr>
              <a:t>Ilan et al., 2019</a:t>
            </a:r>
            <a:endParaRPr sz="900"/>
          </a:p>
          <a:p>
            <a:pPr marL="0" lvl="0" indent="0" algn="l" rtl="0">
              <a:spcBef>
                <a:spcPts val="0"/>
              </a:spcBef>
              <a:spcAft>
                <a:spcPts val="0"/>
              </a:spcAft>
              <a:buNone/>
            </a:pPr>
            <a:r>
              <a:rPr lang="en" sz="900" baseline="30000">
                <a:solidFill>
                  <a:schemeClr val="dk1"/>
                </a:solidFill>
              </a:rPr>
              <a:t>9  </a:t>
            </a:r>
            <a:r>
              <a:rPr lang="en" sz="900">
                <a:solidFill>
                  <a:schemeClr val="dk1"/>
                </a:solidFill>
              </a:rPr>
              <a:t>Shafir et al., 2016</a:t>
            </a:r>
            <a:endParaRPr sz="900" baseline="30000">
              <a:solidFill>
                <a:schemeClr val="dk1"/>
              </a:solidFill>
            </a:endParaRPr>
          </a:p>
          <a:p>
            <a:pPr marL="0" lvl="0" indent="0" algn="l" rtl="0">
              <a:spcBef>
                <a:spcPts val="0"/>
              </a:spcBef>
              <a:spcAft>
                <a:spcPts val="0"/>
              </a:spcAft>
              <a:buNone/>
            </a:pPr>
            <a:r>
              <a:rPr lang="en" sz="900" baseline="30000">
                <a:solidFill>
                  <a:schemeClr val="dk1"/>
                </a:solidFill>
              </a:rPr>
              <a:t>10 </a:t>
            </a:r>
            <a:r>
              <a:rPr lang="en" sz="900">
                <a:solidFill>
                  <a:schemeClr val="dk1"/>
                </a:solidFill>
              </a:rPr>
              <a:t>Sheppes et al., 2011</a:t>
            </a:r>
            <a:endParaRPr sz="900">
              <a:solidFill>
                <a:schemeClr val="dk1"/>
              </a:solidFill>
            </a:endParaRPr>
          </a:p>
          <a:p>
            <a:pPr marL="0" lvl="0" indent="0" algn="l" rtl="0">
              <a:spcBef>
                <a:spcPts val="0"/>
              </a:spcBef>
              <a:spcAft>
                <a:spcPts val="0"/>
              </a:spcAft>
              <a:buNone/>
            </a:pPr>
            <a:r>
              <a:rPr lang="en" sz="900" baseline="30000">
                <a:solidFill>
                  <a:schemeClr val="dk1"/>
                </a:solidFill>
              </a:rPr>
              <a:t>11 </a:t>
            </a:r>
            <a:r>
              <a:rPr lang="en" sz="900">
                <a:solidFill>
                  <a:schemeClr val="dk1"/>
                </a:solidFill>
              </a:rPr>
              <a:t>Ochsner et al., 2002</a:t>
            </a: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p:txBody>
      </p:sp>
      <p:pic>
        <p:nvPicPr>
          <p:cNvPr id="317" name="Google Shape;317;p39"/>
          <p:cNvPicPr preferRelativeResize="0"/>
          <p:nvPr/>
        </p:nvPicPr>
        <p:blipFill rotWithShape="1">
          <a:blip r:embed="rId3">
            <a:alphaModFix/>
          </a:blip>
          <a:srcRect b="8642"/>
          <a:stretch/>
        </p:blipFill>
        <p:spPr>
          <a:xfrm>
            <a:off x="6895950" y="3210650"/>
            <a:ext cx="2248051" cy="1932849"/>
          </a:xfrm>
          <a:prstGeom prst="rect">
            <a:avLst/>
          </a:prstGeom>
          <a:noFill/>
          <a:ln>
            <a:noFill/>
          </a:ln>
        </p:spPr>
      </p:pic>
      <p:pic>
        <p:nvPicPr>
          <p:cNvPr id="318" name="Google Shape;318;p39" descr="A close up of text on a black background&#10;&#10;Description automatically generated"/>
          <p:cNvPicPr preferRelativeResize="0"/>
          <p:nvPr/>
        </p:nvPicPr>
        <p:blipFill rotWithShape="1">
          <a:blip r:embed="rId4">
            <a:alphaModFix/>
          </a:blip>
          <a:srcRect/>
          <a:stretch/>
        </p:blipFill>
        <p:spPr>
          <a:xfrm>
            <a:off x="1605450" y="2675400"/>
            <a:ext cx="3658500" cy="2468100"/>
          </a:xfrm>
          <a:prstGeom prst="rect">
            <a:avLst/>
          </a:prstGeom>
          <a:noFill/>
          <a:ln>
            <a:noFill/>
          </a:ln>
        </p:spPr>
      </p:pic>
      <p:sp>
        <p:nvSpPr>
          <p:cNvPr id="319" name="Google Shape;319;p39"/>
          <p:cNvSpPr/>
          <p:nvPr/>
        </p:nvSpPr>
        <p:spPr>
          <a:xfrm rot="10800000">
            <a:off x="1300300" y="3022700"/>
            <a:ext cx="506700" cy="438600"/>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txBox="1"/>
          <p:nvPr/>
        </p:nvSpPr>
        <p:spPr>
          <a:xfrm>
            <a:off x="150575" y="2953100"/>
            <a:ext cx="1293300" cy="5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Stimulus </a:t>
            </a:r>
            <a:endParaRPr sz="1200" b="1"/>
          </a:p>
          <a:p>
            <a:pPr marL="0" lvl="0" indent="0" algn="ctr" rtl="0">
              <a:spcBef>
                <a:spcPts val="0"/>
              </a:spcBef>
              <a:spcAft>
                <a:spcPts val="0"/>
              </a:spcAft>
              <a:buNone/>
            </a:pPr>
            <a:r>
              <a:rPr lang="en" sz="1200" b="1"/>
              <a:t>Presentation</a:t>
            </a:r>
            <a:endParaRPr sz="1200" b="1"/>
          </a:p>
        </p:txBody>
      </p:sp>
      <p:sp>
        <p:nvSpPr>
          <p:cNvPr id="321" name="Google Shape;321;p39"/>
          <p:cNvSpPr/>
          <p:nvPr/>
        </p:nvSpPr>
        <p:spPr>
          <a:xfrm rot="10800000">
            <a:off x="2593600" y="3780225"/>
            <a:ext cx="506700" cy="438600"/>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txBox="1"/>
          <p:nvPr/>
        </p:nvSpPr>
        <p:spPr>
          <a:xfrm>
            <a:off x="1443875" y="3657075"/>
            <a:ext cx="1293300" cy="6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Choosing Regulation</a:t>
            </a:r>
            <a:endParaRPr sz="1200" b="1"/>
          </a:p>
          <a:p>
            <a:pPr marL="0" lvl="0" indent="0" algn="ctr" rtl="0">
              <a:spcBef>
                <a:spcPts val="0"/>
              </a:spcBef>
              <a:spcAft>
                <a:spcPts val="0"/>
              </a:spcAft>
              <a:buNone/>
            </a:pPr>
            <a:r>
              <a:rPr lang="en" sz="1200" b="1"/>
              <a:t>Strategy</a:t>
            </a:r>
            <a:endParaRPr sz="1200" b="1"/>
          </a:p>
        </p:txBody>
      </p:sp>
      <p:sp>
        <p:nvSpPr>
          <p:cNvPr id="323" name="Google Shape;323;p39"/>
          <p:cNvSpPr/>
          <p:nvPr/>
        </p:nvSpPr>
        <p:spPr>
          <a:xfrm rot="10800000" flipH="1">
            <a:off x="4572000" y="3992575"/>
            <a:ext cx="506700" cy="438600"/>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p:nvPr/>
        </p:nvSpPr>
        <p:spPr>
          <a:xfrm flipH="1">
            <a:off x="2737175" y="4520525"/>
            <a:ext cx="1293300" cy="5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Measuring </a:t>
            </a:r>
            <a:endParaRPr sz="1200" b="1"/>
          </a:p>
          <a:p>
            <a:pPr marL="0" lvl="0" indent="0" algn="ctr" rtl="0">
              <a:spcBef>
                <a:spcPts val="0"/>
              </a:spcBef>
              <a:spcAft>
                <a:spcPts val="0"/>
              </a:spcAft>
              <a:buNone/>
            </a:pPr>
            <a:r>
              <a:rPr lang="en" sz="1200" b="1"/>
              <a:t>Changes</a:t>
            </a:r>
            <a:endParaRPr sz="1200" b="1"/>
          </a:p>
        </p:txBody>
      </p:sp>
      <p:sp>
        <p:nvSpPr>
          <p:cNvPr id="325" name="Google Shape;325;p39"/>
          <p:cNvSpPr txBox="1"/>
          <p:nvPr/>
        </p:nvSpPr>
        <p:spPr>
          <a:xfrm>
            <a:off x="4837850" y="3922975"/>
            <a:ext cx="1293300" cy="5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Testing</a:t>
            </a:r>
            <a:endParaRPr sz="1200" b="1"/>
          </a:p>
          <a:p>
            <a:pPr marL="0" lvl="0" indent="0" algn="ctr" rtl="0">
              <a:spcBef>
                <a:spcPts val="0"/>
              </a:spcBef>
              <a:spcAft>
                <a:spcPts val="0"/>
              </a:spcAft>
              <a:buNone/>
            </a:pPr>
            <a:r>
              <a:rPr lang="en" sz="1200" b="1"/>
              <a:t>Strategy</a:t>
            </a:r>
            <a:endParaRPr sz="1200" b="1"/>
          </a:p>
        </p:txBody>
      </p:sp>
      <p:sp>
        <p:nvSpPr>
          <p:cNvPr id="326" name="Google Shape;326;p39"/>
          <p:cNvSpPr/>
          <p:nvPr/>
        </p:nvSpPr>
        <p:spPr>
          <a:xfrm rot="10800000">
            <a:off x="3801600" y="4555325"/>
            <a:ext cx="506700" cy="438600"/>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Studying Regulation Thus Far</a:t>
            </a:r>
            <a:endParaRPr sz="2200" b="1">
              <a:solidFill>
                <a:srgbClr val="073763"/>
              </a:solidFill>
            </a:endParaRPr>
          </a:p>
        </p:txBody>
      </p:sp>
      <p:sp>
        <p:nvSpPr>
          <p:cNvPr id="332" name="Google Shape;332;p40"/>
          <p:cNvSpPr txBox="1"/>
          <p:nvPr/>
        </p:nvSpPr>
        <p:spPr>
          <a:xfrm>
            <a:off x="532575" y="890225"/>
            <a:ext cx="8365800" cy="350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chemeClr val="dk1"/>
                </a:solidFill>
                <a:latin typeface="Times New Roman"/>
                <a:ea typeface="Times New Roman"/>
                <a:cs typeface="Times New Roman"/>
                <a:sym typeface="Times New Roman"/>
              </a:rPr>
              <a:t>Lab Studies:</a:t>
            </a:r>
            <a:endParaRPr sz="1800" b="1">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Participants are trained in regulatory strategies and prompted to regulate </a:t>
            </a:r>
            <a:r>
              <a:rPr lang="en" sz="1800" baseline="30000">
                <a:solidFill>
                  <a:schemeClr val="dk1"/>
                </a:solidFill>
                <a:latin typeface="Times New Roman"/>
                <a:ea typeface="Times New Roman"/>
                <a:cs typeface="Times New Roman"/>
                <a:sym typeface="Times New Roman"/>
              </a:rPr>
              <a:t>8-11</a:t>
            </a:r>
            <a:endParaRPr sz="1800" baseline="30000">
              <a:solidFill>
                <a:schemeClr val="dk1"/>
              </a:solidFill>
              <a:latin typeface="Times New Roman"/>
              <a:ea typeface="Times New Roman"/>
              <a:cs typeface="Times New Roman"/>
              <a:sym typeface="Times New Roman"/>
            </a:endParaRPr>
          </a:p>
          <a:p>
            <a:pPr marL="914400" lvl="1"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Most people are strategy naive</a:t>
            </a:r>
            <a:endParaRPr sz="1800">
              <a:solidFill>
                <a:schemeClr val="dk1"/>
              </a:solidFill>
              <a:latin typeface="Times New Roman"/>
              <a:ea typeface="Times New Roman"/>
              <a:cs typeface="Times New Roman"/>
              <a:sym typeface="Times New Roman"/>
            </a:endParaRPr>
          </a:p>
          <a:p>
            <a:pPr marL="914400" lvl="1"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Findings may lack external validity</a:t>
            </a:r>
            <a:endParaRPr sz="18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None/>
            </a:pPr>
            <a:endParaRPr sz="1800" baseline="300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br>
              <a:rPr lang="en" sz="18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p:txBody>
      </p:sp>
      <p:pic>
        <p:nvPicPr>
          <p:cNvPr id="333" name="Google Shape;333;p40"/>
          <p:cNvPicPr preferRelativeResize="0"/>
          <p:nvPr/>
        </p:nvPicPr>
        <p:blipFill rotWithShape="1">
          <a:blip r:embed="rId3">
            <a:alphaModFix/>
          </a:blip>
          <a:srcRect b="8642"/>
          <a:stretch/>
        </p:blipFill>
        <p:spPr>
          <a:xfrm>
            <a:off x="6895950" y="3210650"/>
            <a:ext cx="2248051" cy="1932849"/>
          </a:xfrm>
          <a:prstGeom prst="rect">
            <a:avLst/>
          </a:prstGeom>
          <a:noFill/>
          <a:ln>
            <a:noFill/>
          </a:ln>
        </p:spPr>
      </p:pic>
      <p:sp>
        <p:nvSpPr>
          <p:cNvPr id="334" name="Google Shape;334;p40"/>
          <p:cNvSpPr txBox="1"/>
          <p:nvPr/>
        </p:nvSpPr>
        <p:spPr>
          <a:xfrm>
            <a:off x="532575" y="2571750"/>
            <a:ext cx="5386500" cy="15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Times New Roman"/>
                <a:ea typeface="Times New Roman"/>
                <a:cs typeface="Times New Roman"/>
                <a:sym typeface="Times New Roman"/>
              </a:rPr>
              <a:t>Experiential Sampling Studies:</a:t>
            </a:r>
            <a:endParaRPr sz="1800" b="1">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Participants track emotion in naturalistic settings over time </a:t>
            </a:r>
            <a:r>
              <a:rPr lang="en" sz="1800" baseline="30000">
                <a:solidFill>
                  <a:schemeClr val="dk1"/>
                </a:solidFill>
                <a:latin typeface="Times New Roman"/>
                <a:ea typeface="Times New Roman"/>
                <a:cs typeface="Times New Roman"/>
                <a:sym typeface="Times New Roman"/>
              </a:rPr>
              <a:t>12-14</a:t>
            </a: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Lacks manipulation and control</a:t>
            </a: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Mild emotional experiences</a:t>
            </a:r>
            <a:endParaRPr sz="18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Clr>
                <a:schemeClr val="dk1"/>
              </a:buClr>
              <a:buSzPts val="1100"/>
              <a:buFont typeface="Arial"/>
              <a:buNone/>
            </a:pPr>
            <a:endParaRPr sz="13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
        <p:nvSpPr>
          <p:cNvPr id="335" name="Google Shape;335;p40"/>
          <p:cNvSpPr txBox="1"/>
          <p:nvPr/>
        </p:nvSpPr>
        <p:spPr>
          <a:xfrm>
            <a:off x="-67025" y="3995225"/>
            <a:ext cx="1701000" cy="1353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900" baseline="30000"/>
          </a:p>
          <a:p>
            <a:pPr marL="0" lvl="0" indent="0" algn="l" rtl="0">
              <a:spcBef>
                <a:spcPts val="0"/>
              </a:spcBef>
              <a:spcAft>
                <a:spcPts val="0"/>
              </a:spcAft>
              <a:buNone/>
            </a:pPr>
            <a:r>
              <a:rPr lang="en" sz="900" baseline="30000"/>
              <a:t>8 </a:t>
            </a:r>
            <a:r>
              <a:rPr lang="en" sz="900">
                <a:solidFill>
                  <a:schemeClr val="dk1"/>
                </a:solidFill>
              </a:rPr>
              <a:t>Ilan et al., 2019</a:t>
            </a:r>
            <a:endParaRPr sz="900"/>
          </a:p>
          <a:p>
            <a:pPr marL="0" lvl="0" indent="0" algn="l" rtl="0">
              <a:spcBef>
                <a:spcPts val="0"/>
              </a:spcBef>
              <a:spcAft>
                <a:spcPts val="0"/>
              </a:spcAft>
              <a:buNone/>
            </a:pPr>
            <a:r>
              <a:rPr lang="en" sz="900" baseline="30000">
                <a:solidFill>
                  <a:schemeClr val="dk1"/>
                </a:solidFill>
              </a:rPr>
              <a:t>9  </a:t>
            </a:r>
            <a:r>
              <a:rPr lang="en" sz="900">
                <a:solidFill>
                  <a:schemeClr val="dk1"/>
                </a:solidFill>
              </a:rPr>
              <a:t>Shafir et al., 2016</a:t>
            </a:r>
            <a:endParaRPr sz="900" baseline="30000">
              <a:solidFill>
                <a:schemeClr val="dk1"/>
              </a:solidFill>
            </a:endParaRPr>
          </a:p>
          <a:p>
            <a:pPr marL="0" lvl="0" indent="0" algn="l" rtl="0">
              <a:spcBef>
                <a:spcPts val="0"/>
              </a:spcBef>
              <a:spcAft>
                <a:spcPts val="0"/>
              </a:spcAft>
              <a:buNone/>
            </a:pPr>
            <a:r>
              <a:rPr lang="en" sz="900" baseline="30000">
                <a:solidFill>
                  <a:schemeClr val="dk1"/>
                </a:solidFill>
              </a:rPr>
              <a:t>10 </a:t>
            </a:r>
            <a:r>
              <a:rPr lang="en" sz="900">
                <a:solidFill>
                  <a:schemeClr val="dk1"/>
                </a:solidFill>
              </a:rPr>
              <a:t>Sheppes et al., 2011</a:t>
            </a:r>
            <a:endParaRPr sz="900">
              <a:solidFill>
                <a:schemeClr val="dk1"/>
              </a:solidFill>
            </a:endParaRPr>
          </a:p>
          <a:p>
            <a:pPr marL="0" lvl="0" indent="0" algn="l" rtl="0">
              <a:spcBef>
                <a:spcPts val="0"/>
              </a:spcBef>
              <a:spcAft>
                <a:spcPts val="0"/>
              </a:spcAft>
              <a:buNone/>
            </a:pPr>
            <a:r>
              <a:rPr lang="en" sz="900" baseline="30000">
                <a:solidFill>
                  <a:schemeClr val="dk1"/>
                </a:solidFill>
              </a:rPr>
              <a:t>11 </a:t>
            </a:r>
            <a:r>
              <a:rPr lang="en" sz="900">
                <a:solidFill>
                  <a:schemeClr val="dk1"/>
                </a:solidFill>
              </a:rPr>
              <a:t>Ochsner et al., 2002</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baseline="30000">
                <a:solidFill>
                  <a:schemeClr val="dk1"/>
                </a:solidFill>
              </a:rPr>
              <a:t>12 </a:t>
            </a:r>
            <a:r>
              <a:rPr lang="en" sz="900">
                <a:solidFill>
                  <a:schemeClr val="dk1"/>
                </a:solidFill>
              </a:rPr>
              <a:t>Colombo et al., 2019</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baseline="30000">
                <a:solidFill>
                  <a:schemeClr val="dk1"/>
                </a:solidFill>
              </a:rPr>
              <a:t>13 </a:t>
            </a:r>
            <a:r>
              <a:rPr lang="en" sz="900">
                <a:solidFill>
                  <a:schemeClr val="dk1"/>
                </a:solidFill>
              </a:rPr>
              <a:t>Haines et al., 2016</a:t>
            </a:r>
            <a:r>
              <a:rPr lang="en" sz="900" baseline="30000">
                <a:solidFill>
                  <a:schemeClr val="dk1"/>
                </a:solidFill>
              </a:rPr>
              <a:t> </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baseline="30000">
                <a:solidFill>
                  <a:schemeClr val="dk1"/>
                </a:solidFill>
              </a:rPr>
              <a:t>14 </a:t>
            </a:r>
            <a:r>
              <a:rPr lang="en" sz="900">
                <a:solidFill>
                  <a:schemeClr val="dk1"/>
                </a:solidFill>
              </a:rPr>
              <a:t>Blysma &amp; Rottenberg, 2011</a:t>
            </a: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1"/>
          <p:cNvPicPr preferRelativeResize="0"/>
          <p:nvPr/>
        </p:nvPicPr>
        <p:blipFill rotWithShape="1">
          <a:blip r:embed="rId3">
            <a:alphaModFix/>
          </a:blip>
          <a:srcRect l="30004" r="17264"/>
          <a:stretch/>
        </p:blipFill>
        <p:spPr>
          <a:xfrm>
            <a:off x="3588050" y="3258850"/>
            <a:ext cx="2220000" cy="1884575"/>
          </a:xfrm>
          <a:prstGeom prst="rect">
            <a:avLst/>
          </a:prstGeom>
          <a:noFill/>
          <a:ln>
            <a:noFill/>
          </a:ln>
        </p:spPr>
      </p:pic>
      <p:pic>
        <p:nvPicPr>
          <p:cNvPr id="341" name="Google Shape;341;p41"/>
          <p:cNvPicPr preferRelativeResize="0"/>
          <p:nvPr/>
        </p:nvPicPr>
        <p:blipFill>
          <a:blip r:embed="rId4">
            <a:alphaModFix/>
          </a:blip>
          <a:stretch>
            <a:fillRect/>
          </a:stretch>
        </p:blipFill>
        <p:spPr>
          <a:xfrm>
            <a:off x="773550" y="3258850"/>
            <a:ext cx="2220001" cy="1884574"/>
          </a:xfrm>
          <a:prstGeom prst="rect">
            <a:avLst/>
          </a:prstGeom>
          <a:noFill/>
          <a:ln>
            <a:noFill/>
          </a:ln>
        </p:spPr>
      </p:pic>
      <p:sp>
        <p:nvSpPr>
          <p:cNvPr id="342" name="Google Shape;342;p41"/>
          <p:cNvSpPr txBox="1"/>
          <p:nvPr/>
        </p:nvSpPr>
        <p:spPr>
          <a:xfrm>
            <a:off x="6389300" y="2681000"/>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a:t>
            </a:r>
            <a:r>
              <a:rPr lang="en">
                <a:solidFill>
                  <a:schemeClr val="dk1"/>
                </a:solidFill>
                <a:latin typeface="Georgia"/>
                <a:ea typeface="Georgia"/>
                <a:cs typeface="Georgia"/>
                <a:sym typeface="Georgia"/>
              </a:rPr>
              <a:t>I’m not scared. I’m not scared. I’m not scared …</a:t>
            </a:r>
            <a:r>
              <a:rPr lang="en">
                <a:latin typeface="Georgia"/>
                <a:ea typeface="Georgia"/>
                <a:cs typeface="Georgia"/>
                <a:sym typeface="Georgia"/>
              </a:rPr>
              <a:t>”</a:t>
            </a:r>
            <a:endParaRPr>
              <a:latin typeface="Georgia"/>
              <a:ea typeface="Georgia"/>
              <a:cs typeface="Georgia"/>
              <a:sym typeface="Georgia"/>
            </a:endParaRPr>
          </a:p>
        </p:txBody>
      </p:sp>
      <p:sp>
        <p:nvSpPr>
          <p:cNvPr id="343" name="Google Shape;343;p41"/>
          <p:cNvSpPr txBox="1"/>
          <p:nvPr/>
        </p:nvSpPr>
        <p:spPr>
          <a:xfrm>
            <a:off x="3585825" y="2683625"/>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“I’ll just stare at my shoes while I walk through this”</a:t>
            </a:r>
            <a:endParaRPr>
              <a:latin typeface="Georgia"/>
              <a:ea typeface="Georgia"/>
              <a:cs typeface="Georgia"/>
              <a:sym typeface="Georgia"/>
            </a:endParaRPr>
          </a:p>
        </p:txBody>
      </p:sp>
      <p:sp>
        <p:nvSpPr>
          <p:cNvPr id="344" name="Google Shape;344;p41"/>
          <p:cNvSpPr txBox="1"/>
          <p:nvPr/>
        </p:nvSpPr>
        <p:spPr>
          <a:xfrm>
            <a:off x="243600" y="1993950"/>
            <a:ext cx="932700" cy="5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300" b="1">
                <a:solidFill>
                  <a:schemeClr val="dk1"/>
                </a:solidFill>
                <a:latin typeface="Times New Roman"/>
                <a:ea typeface="Times New Roman"/>
                <a:cs typeface="Times New Roman"/>
                <a:sym typeface="Times New Roman"/>
              </a:rPr>
              <a:t>Examples:</a:t>
            </a:r>
            <a:endParaRPr sz="1300">
              <a:solidFill>
                <a:schemeClr val="dk1"/>
              </a:solidFill>
              <a:latin typeface="Times New Roman"/>
              <a:ea typeface="Times New Roman"/>
              <a:cs typeface="Times New Roman"/>
              <a:sym typeface="Times New Roman"/>
            </a:endParaRPr>
          </a:p>
        </p:txBody>
      </p:sp>
      <p:pic>
        <p:nvPicPr>
          <p:cNvPr id="345" name="Google Shape;345;p41"/>
          <p:cNvPicPr preferRelativeResize="0"/>
          <p:nvPr/>
        </p:nvPicPr>
        <p:blipFill>
          <a:blip r:embed="rId5">
            <a:alphaModFix/>
          </a:blip>
          <a:stretch>
            <a:fillRect/>
          </a:stretch>
        </p:blipFill>
        <p:spPr>
          <a:xfrm>
            <a:off x="6389275" y="3258850"/>
            <a:ext cx="2226100" cy="1884575"/>
          </a:xfrm>
          <a:prstGeom prst="rect">
            <a:avLst/>
          </a:prstGeom>
          <a:noFill/>
          <a:ln>
            <a:noFill/>
          </a:ln>
        </p:spPr>
      </p:pic>
      <p:sp>
        <p:nvSpPr>
          <p:cNvPr id="346" name="Google Shape;346;p41"/>
          <p:cNvSpPr txBox="1"/>
          <p:nvPr/>
        </p:nvSpPr>
        <p:spPr>
          <a:xfrm>
            <a:off x="773550" y="2681000"/>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“They’re just actors; they won’t really hurt me.”</a:t>
            </a:r>
            <a:endParaRPr>
              <a:latin typeface="Georgia"/>
              <a:ea typeface="Georgia"/>
              <a:cs typeface="Georgia"/>
              <a:sym typeface="Georgia"/>
            </a:endParaRPr>
          </a:p>
        </p:txBody>
      </p:sp>
      <p:sp>
        <p:nvSpPr>
          <p:cNvPr id="347" name="Google Shape;347;p41"/>
          <p:cNvSpPr txBox="1">
            <a:spLocks noGrp="1"/>
          </p:cNvSpPr>
          <p:nvPr>
            <p:ph type="subTitle" idx="1"/>
          </p:nvPr>
        </p:nvSpPr>
        <p:spPr>
          <a:xfrm>
            <a:off x="0" y="206800"/>
            <a:ext cx="914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TBTW Bridges Lab and Life</a:t>
            </a:r>
            <a:endParaRPr sz="2200" b="1">
              <a:solidFill>
                <a:srgbClr val="073763"/>
              </a:solidFill>
            </a:endParaRPr>
          </a:p>
        </p:txBody>
      </p:sp>
      <p:sp>
        <p:nvSpPr>
          <p:cNvPr id="348" name="Google Shape;348;p41"/>
          <p:cNvSpPr txBox="1"/>
          <p:nvPr/>
        </p:nvSpPr>
        <p:spPr>
          <a:xfrm>
            <a:off x="243600" y="999400"/>
            <a:ext cx="8365800" cy="11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Definition:</a:t>
            </a:r>
            <a:endParaRPr sz="1300" b="1">
              <a:solidFill>
                <a:schemeClr val="dk1"/>
              </a:solidFill>
              <a:latin typeface="Times New Roman"/>
              <a:ea typeface="Times New Roman"/>
              <a:cs typeface="Times New Roman"/>
              <a:sym typeface="Times New Roman"/>
            </a:endParaRPr>
          </a:p>
          <a:p>
            <a:pPr marL="0" lvl="0" indent="0" algn="ctr" rtl="0">
              <a:lnSpc>
                <a:spcPct val="100000"/>
              </a:lnSpc>
              <a:spcBef>
                <a:spcPts val="1200"/>
              </a:spcBef>
              <a:spcAft>
                <a:spcPts val="0"/>
              </a:spcAft>
              <a:buNone/>
            </a:pPr>
            <a:r>
              <a:rPr lang="en" sz="1800">
                <a:solidFill>
                  <a:schemeClr val="dk1"/>
                </a:solidFill>
                <a:latin typeface="Times New Roman"/>
                <a:ea typeface="Times New Roman"/>
                <a:cs typeface="Times New Roman"/>
                <a:sym typeface="Times New Roman"/>
              </a:rPr>
              <a:t>The processes by which we influence which emotions we have, </a:t>
            </a:r>
            <a:endParaRPr sz="18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sz="1800">
                <a:solidFill>
                  <a:schemeClr val="dk1"/>
                </a:solidFill>
                <a:latin typeface="Times New Roman"/>
                <a:ea typeface="Times New Roman"/>
                <a:cs typeface="Times New Roman"/>
                <a:sym typeface="Times New Roman"/>
              </a:rPr>
              <a:t>when we have them, and how we experience and express them.</a:t>
            </a:r>
            <a:r>
              <a:rPr lang="en" sz="1800" baseline="30000">
                <a:solidFill>
                  <a:schemeClr val="dk1"/>
                </a:solidFill>
                <a:latin typeface="Times New Roman"/>
                <a:ea typeface="Times New Roman"/>
                <a:cs typeface="Times New Roman"/>
                <a:sym typeface="Times New Roman"/>
              </a:rPr>
              <a:t>1</a:t>
            </a:r>
            <a:r>
              <a:rPr lang="en" sz="18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sp>
        <p:nvSpPr>
          <p:cNvPr id="349" name="Google Shape;349;p41"/>
          <p:cNvSpPr txBox="1"/>
          <p:nvPr/>
        </p:nvSpPr>
        <p:spPr>
          <a:xfrm>
            <a:off x="-64400" y="4901850"/>
            <a:ext cx="898500" cy="31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00" baseline="30000"/>
              <a:t>1</a:t>
            </a:r>
            <a:r>
              <a:rPr lang="en" sz="900"/>
              <a:t>Gross, 1998</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2"/>
          <p:cNvPicPr preferRelativeResize="0"/>
          <p:nvPr/>
        </p:nvPicPr>
        <p:blipFill rotWithShape="1">
          <a:blip r:embed="rId3">
            <a:alphaModFix/>
          </a:blip>
          <a:srcRect l="30004" r="17264"/>
          <a:stretch/>
        </p:blipFill>
        <p:spPr>
          <a:xfrm>
            <a:off x="3588050" y="3258850"/>
            <a:ext cx="2220000" cy="1884575"/>
          </a:xfrm>
          <a:prstGeom prst="rect">
            <a:avLst/>
          </a:prstGeom>
          <a:noFill/>
          <a:ln>
            <a:noFill/>
          </a:ln>
        </p:spPr>
      </p:pic>
      <p:pic>
        <p:nvPicPr>
          <p:cNvPr id="355" name="Google Shape;355;p42"/>
          <p:cNvPicPr preferRelativeResize="0"/>
          <p:nvPr/>
        </p:nvPicPr>
        <p:blipFill>
          <a:blip r:embed="rId4">
            <a:alphaModFix/>
          </a:blip>
          <a:stretch>
            <a:fillRect/>
          </a:stretch>
        </p:blipFill>
        <p:spPr>
          <a:xfrm>
            <a:off x="773550" y="3258850"/>
            <a:ext cx="2220001" cy="1884574"/>
          </a:xfrm>
          <a:prstGeom prst="rect">
            <a:avLst/>
          </a:prstGeom>
          <a:noFill/>
          <a:ln>
            <a:noFill/>
          </a:ln>
        </p:spPr>
      </p:pic>
      <p:sp>
        <p:nvSpPr>
          <p:cNvPr id="356" name="Google Shape;356;p42"/>
          <p:cNvSpPr txBox="1"/>
          <p:nvPr/>
        </p:nvSpPr>
        <p:spPr>
          <a:xfrm>
            <a:off x="6389300" y="2681000"/>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a:t>
            </a:r>
            <a:r>
              <a:rPr lang="en">
                <a:solidFill>
                  <a:schemeClr val="dk1"/>
                </a:solidFill>
                <a:latin typeface="Georgia"/>
                <a:ea typeface="Georgia"/>
                <a:cs typeface="Georgia"/>
                <a:sym typeface="Georgia"/>
              </a:rPr>
              <a:t>I’m not scared. I’m not scared. I’m not scared …</a:t>
            </a:r>
            <a:r>
              <a:rPr lang="en">
                <a:latin typeface="Georgia"/>
                <a:ea typeface="Georgia"/>
                <a:cs typeface="Georgia"/>
                <a:sym typeface="Georgia"/>
              </a:rPr>
              <a:t>”</a:t>
            </a:r>
            <a:endParaRPr>
              <a:latin typeface="Georgia"/>
              <a:ea typeface="Georgia"/>
              <a:cs typeface="Georgia"/>
              <a:sym typeface="Georgia"/>
            </a:endParaRPr>
          </a:p>
        </p:txBody>
      </p:sp>
      <p:sp>
        <p:nvSpPr>
          <p:cNvPr id="357" name="Google Shape;357;p42"/>
          <p:cNvSpPr txBox="1"/>
          <p:nvPr/>
        </p:nvSpPr>
        <p:spPr>
          <a:xfrm>
            <a:off x="3585825" y="2683625"/>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“I’ll just stare at my shoes while I walk through this”</a:t>
            </a:r>
            <a:endParaRPr>
              <a:latin typeface="Georgia"/>
              <a:ea typeface="Georgia"/>
              <a:cs typeface="Georgia"/>
              <a:sym typeface="Georgia"/>
            </a:endParaRPr>
          </a:p>
        </p:txBody>
      </p:sp>
      <p:sp>
        <p:nvSpPr>
          <p:cNvPr id="358" name="Google Shape;358;p42"/>
          <p:cNvSpPr txBox="1"/>
          <p:nvPr/>
        </p:nvSpPr>
        <p:spPr>
          <a:xfrm>
            <a:off x="243600" y="1993950"/>
            <a:ext cx="932700" cy="5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300" b="1">
                <a:solidFill>
                  <a:schemeClr val="dk1"/>
                </a:solidFill>
                <a:latin typeface="Times New Roman"/>
                <a:ea typeface="Times New Roman"/>
                <a:cs typeface="Times New Roman"/>
                <a:sym typeface="Times New Roman"/>
              </a:rPr>
              <a:t>Examples:</a:t>
            </a:r>
            <a:endParaRPr sz="1300">
              <a:solidFill>
                <a:schemeClr val="dk1"/>
              </a:solidFill>
              <a:latin typeface="Times New Roman"/>
              <a:ea typeface="Times New Roman"/>
              <a:cs typeface="Times New Roman"/>
              <a:sym typeface="Times New Roman"/>
            </a:endParaRPr>
          </a:p>
        </p:txBody>
      </p:sp>
      <p:pic>
        <p:nvPicPr>
          <p:cNvPr id="359" name="Google Shape;359;p42"/>
          <p:cNvPicPr preferRelativeResize="0"/>
          <p:nvPr/>
        </p:nvPicPr>
        <p:blipFill>
          <a:blip r:embed="rId5">
            <a:alphaModFix/>
          </a:blip>
          <a:stretch>
            <a:fillRect/>
          </a:stretch>
        </p:blipFill>
        <p:spPr>
          <a:xfrm>
            <a:off x="6389275" y="3258850"/>
            <a:ext cx="2226100" cy="1884575"/>
          </a:xfrm>
          <a:prstGeom prst="rect">
            <a:avLst/>
          </a:prstGeom>
          <a:noFill/>
          <a:ln>
            <a:noFill/>
          </a:ln>
        </p:spPr>
      </p:pic>
      <p:sp>
        <p:nvSpPr>
          <p:cNvPr id="360" name="Google Shape;360;p42"/>
          <p:cNvSpPr txBox="1"/>
          <p:nvPr/>
        </p:nvSpPr>
        <p:spPr>
          <a:xfrm>
            <a:off x="773550" y="2681000"/>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“They’re just actors; they won’t really hurt me.”</a:t>
            </a:r>
            <a:endParaRPr>
              <a:latin typeface="Georgia"/>
              <a:ea typeface="Georgia"/>
              <a:cs typeface="Georgia"/>
              <a:sym typeface="Georgia"/>
            </a:endParaRPr>
          </a:p>
        </p:txBody>
      </p:sp>
      <p:sp>
        <p:nvSpPr>
          <p:cNvPr id="361" name="Google Shape;361;p42"/>
          <p:cNvSpPr txBox="1">
            <a:spLocks noGrp="1"/>
          </p:cNvSpPr>
          <p:nvPr>
            <p:ph type="subTitle" idx="1"/>
          </p:nvPr>
        </p:nvSpPr>
        <p:spPr>
          <a:xfrm>
            <a:off x="0" y="206800"/>
            <a:ext cx="914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TBTW Bridges Lab and Life</a:t>
            </a:r>
            <a:endParaRPr sz="2200" b="1">
              <a:solidFill>
                <a:srgbClr val="073763"/>
              </a:solidFill>
            </a:endParaRPr>
          </a:p>
        </p:txBody>
      </p:sp>
      <p:sp>
        <p:nvSpPr>
          <p:cNvPr id="362" name="Google Shape;362;p42"/>
          <p:cNvSpPr txBox="1"/>
          <p:nvPr/>
        </p:nvSpPr>
        <p:spPr>
          <a:xfrm>
            <a:off x="243600" y="999400"/>
            <a:ext cx="8365800" cy="11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Definition:</a:t>
            </a:r>
            <a:endParaRPr sz="1300" b="1">
              <a:solidFill>
                <a:schemeClr val="dk1"/>
              </a:solidFill>
              <a:latin typeface="Times New Roman"/>
              <a:ea typeface="Times New Roman"/>
              <a:cs typeface="Times New Roman"/>
              <a:sym typeface="Times New Roman"/>
            </a:endParaRPr>
          </a:p>
          <a:p>
            <a:pPr marL="0" lvl="0" indent="0" algn="ctr" rtl="0">
              <a:lnSpc>
                <a:spcPct val="100000"/>
              </a:lnSpc>
              <a:spcBef>
                <a:spcPts val="1200"/>
              </a:spcBef>
              <a:spcAft>
                <a:spcPts val="0"/>
              </a:spcAft>
              <a:buNone/>
            </a:pPr>
            <a:r>
              <a:rPr lang="en" sz="1800">
                <a:solidFill>
                  <a:schemeClr val="dk1"/>
                </a:solidFill>
                <a:latin typeface="Times New Roman"/>
                <a:ea typeface="Times New Roman"/>
                <a:cs typeface="Times New Roman"/>
                <a:sym typeface="Times New Roman"/>
              </a:rPr>
              <a:t>The processes by which we influence which emotions we have, </a:t>
            </a:r>
            <a:endParaRPr sz="18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sz="1800">
                <a:solidFill>
                  <a:schemeClr val="dk1"/>
                </a:solidFill>
                <a:latin typeface="Times New Roman"/>
                <a:ea typeface="Times New Roman"/>
                <a:cs typeface="Times New Roman"/>
                <a:sym typeface="Times New Roman"/>
              </a:rPr>
              <a:t>when we have them, and how we experience and express them.</a:t>
            </a:r>
            <a:r>
              <a:rPr lang="en" sz="1800" baseline="30000">
                <a:solidFill>
                  <a:schemeClr val="dk1"/>
                </a:solidFill>
                <a:latin typeface="Times New Roman"/>
                <a:ea typeface="Times New Roman"/>
                <a:cs typeface="Times New Roman"/>
                <a:sym typeface="Times New Roman"/>
              </a:rPr>
              <a:t>1</a:t>
            </a:r>
            <a:r>
              <a:rPr lang="en" sz="18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pic>
        <p:nvPicPr>
          <p:cNvPr id="363" name="Google Shape;363;p42"/>
          <p:cNvPicPr preferRelativeResize="0"/>
          <p:nvPr/>
        </p:nvPicPr>
        <p:blipFill rotWithShape="1">
          <a:blip r:embed="rId6">
            <a:alphaModFix/>
          </a:blip>
          <a:srcRect l="38901" r="3561"/>
          <a:stretch/>
        </p:blipFill>
        <p:spPr>
          <a:xfrm>
            <a:off x="2009742" y="4350825"/>
            <a:ext cx="983808" cy="792600"/>
          </a:xfrm>
          <a:prstGeom prst="rect">
            <a:avLst/>
          </a:prstGeom>
          <a:noFill/>
          <a:ln>
            <a:noFill/>
          </a:ln>
        </p:spPr>
      </p:pic>
      <p:pic>
        <p:nvPicPr>
          <p:cNvPr id="364" name="Google Shape;364;p42"/>
          <p:cNvPicPr preferRelativeResize="0"/>
          <p:nvPr/>
        </p:nvPicPr>
        <p:blipFill rotWithShape="1">
          <a:blip r:embed="rId7">
            <a:alphaModFix/>
          </a:blip>
          <a:srcRect b="17729"/>
          <a:stretch/>
        </p:blipFill>
        <p:spPr>
          <a:xfrm>
            <a:off x="4907350" y="4348250"/>
            <a:ext cx="898500" cy="792600"/>
          </a:xfrm>
          <a:prstGeom prst="rect">
            <a:avLst/>
          </a:prstGeom>
          <a:noFill/>
          <a:ln>
            <a:noFill/>
          </a:ln>
        </p:spPr>
      </p:pic>
      <p:pic>
        <p:nvPicPr>
          <p:cNvPr id="365" name="Google Shape;365;p42"/>
          <p:cNvPicPr preferRelativeResize="0"/>
          <p:nvPr/>
        </p:nvPicPr>
        <p:blipFill rotWithShape="1">
          <a:blip r:embed="rId8">
            <a:alphaModFix/>
          </a:blip>
          <a:srcRect r="18712"/>
          <a:stretch/>
        </p:blipFill>
        <p:spPr>
          <a:xfrm>
            <a:off x="7710900" y="4348250"/>
            <a:ext cx="898500" cy="792600"/>
          </a:xfrm>
          <a:prstGeom prst="rect">
            <a:avLst/>
          </a:prstGeom>
          <a:noFill/>
          <a:ln>
            <a:noFill/>
          </a:ln>
        </p:spPr>
      </p:pic>
      <p:sp>
        <p:nvSpPr>
          <p:cNvPr id="366" name="Google Shape;366;p42"/>
          <p:cNvSpPr txBox="1"/>
          <p:nvPr/>
        </p:nvSpPr>
        <p:spPr>
          <a:xfrm>
            <a:off x="-64400" y="4901850"/>
            <a:ext cx="898500" cy="31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00" baseline="30000"/>
              <a:t>1</a:t>
            </a:r>
            <a:r>
              <a:rPr lang="en" sz="900"/>
              <a:t>Gross, 1998</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3"/>
          <p:cNvSpPr txBox="1"/>
          <p:nvPr/>
        </p:nvSpPr>
        <p:spPr>
          <a:xfrm>
            <a:off x="6389300" y="2681000"/>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a:t>
            </a:r>
            <a:r>
              <a:rPr lang="en">
                <a:solidFill>
                  <a:schemeClr val="dk1"/>
                </a:solidFill>
                <a:latin typeface="Georgia"/>
                <a:ea typeface="Georgia"/>
                <a:cs typeface="Georgia"/>
                <a:sym typeface="Georgia"/>
              </a:rPr>
              <a:t>I’m not scared. I’m not scared. I’m not scared …</a:t>
            </a:r>
            <a:r>
              <a:rPr lang="en">
                <a:latin typeface="Georgia"/>
                <a:ea typeface="Georgia"/>
                <a:cs typeface="Georgia"/>
                <a:sym typeface="Georgia"/>
              </a:rPr>
              <a:t>”</a:t>
            </a:r>
            <a:endParaRPr>
              <a:latin typeface="Georgia"/>
              <a:ea typeface="Georgia"/>
              <a:cs typeface="Georgia"/>
              <a:sym typeface="Georgia"/>
            </a:endParaRPr>
          </a:p>
        </p:txBody>
      </p:sp>
      <p:sp>
        <p:nvSpPr>
          <p:cNvPr id="372" name="Google Shape;372;p43"/>
          <p:cNvSpPr txBox="1"/>
          <p:nvPr/>
        </p:nvSpPr>
        <p:spPr>
          <a:xfrm>
            <a:off x="3585825" y="2683625"/>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“I’ll just stare at my shoes while I walk through this”</a:t>
            </a:r>
            <a:endParaRPr>
              <a:latin typeface="Georgia"/>
              <a:ea typeface="Georgia"/>
              <a:cs typeface="Georgia"/>
              <a:sym typeface="Georgia"/>
            </a:endParaRPr>
          </a:p>
        </p:txBody>
      </p:sp>
      <p:sp>
        <p:nvSpPr>
          <p:cNvPr id="373" name="Google Shape;373;p43"/>
          <p:cNvSpPr txBox="1"/>
          <p:nvPr/>
        </p:nvSpPr>
        <p:spPr>
          <a:xfrm>
            <a:off x="243600" y="1993950"/>
            <a:ext cx="932700" cy="5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300" b="1">
                <a:solidFill>
                  <a:schemeClr val="dk1"/>
                </a:solidFill>
                <a:latin typeface="Times New Roman"/>
                <a:ea typeface="Times New Roman"/>
                <a:cs typeface="Times New Roman"/>
                <a:sym typeface="Times New Roman"/>
              </a:rPr>
              <a:t>Examples:</a:t>
            </a:r>
            <a:endParaRPr sz="1300">
              <a:solidFill>
                <a:schemeClr val="dk1"/>
              </a:solidFill>
              <a:latin typeface="Times New Roman"/>
              <a:ea typeface="Times New Roman"/>
              <a:cs typeface="Times New Roman"/>
              <a:sym typeface="Times New Roman"/>
            </a:endParaRPr>
          </a:p>
        </p:txBody>
      </p:sp>
      <p:sp>
        <p:nvSpPr>
          <p:cNvPr id="374" name="Google Shape;374;p43"/>
          <p:cNvSpPr txBox="1"/>
          <p:nvPr/>
        </p:nvSpPr>
        <p:spPr>
          <a:xfrm>
            <a:off x="773550" y="2681000"/>
            <a:ext cx="2220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eorgia"/>
                <a:ea typeface="Georgia"/>
                <a:cs typeface="Georgia"/>
                <a:sym typeface="Georgia"/>
              </a:rPr>
              <a:t>“They’re just actors; they won’t really hurt me.”</a:t>
            </a:r>
            <a:endParaRPr>
              <a:latin typeface="Georgia"/>
              <a:ea typeface="Georgia"/>
              <a:cs typeface="Georgia"/>
              <a:sym typeface="Georgia"/>
            </a:endParaRPr>
          </a:p>
        </p:txBody>
      </p:sp>
      <p:sp>
        <p:nvSpPr>
          <p:cNvPr id="375" name="Google Shape;375;p43"/>
          <p:cNvSpPr txBox="1">
            <a:spLocks noGrp="1"/>
          </p:cNvSpPr>
          <p:nvPr>
            <p:ph type="subTitle" idx="1"/>
          </p:nvPr>
        </p:nvSpPr>
        <p:spPr>
          <a:xfrm>
            <a:off x="0" y="206800"/>
            <a:ext cx="914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TBTW Bridges Lab and Life</a:t>
            </a:r>
            <a:endParaRPr sz="2200" b="1">
              <a:solidFill>
                <a:srgbClr val="073763"/>
              </a:solidFill>
            </a:endParaRPr>
          </a:p>
        </p:txBody>
      </p:sp>
      <p:sp>
        <p:nvSpPr>
          <p:cNvPr id="376" name="Google Shape;376;p43"/>
          <p:cNvSpPr txBox="1"/>
          <p:nvPr/>
        </p:nvSpPr>
        <p:spPr>
          <a:xfrm>
            <a:off x="243600" y="999400"/>
            <a:ext cx="8365800" cy="11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Definition:</a:t>
            </a:r>
            <a:endParaRPr sz="1300" b="1">
              <a:solidFill>
                <a:schemeClr val="dk1"/>
              </a:solidFill>
              <a:latin typeface="Times New Roman"/>
              <a:ea typeface="Times New Roman"/>
              <a:cs typeface="Times New Roman"/>
              <a:sym typeface="Times New Roman"/>
            </a:endParaRPr>
          </a:p>
          <a:p>
            <a:pPr marL="0" lvl="0" indent="0" algn="ctr" rtl="0">
              <a:lnSpc>
                <a:spcPct val="100000"/>
              </a:lnSpc>
              <a:spcBef>
                <a:spcPts val="1200"/>
              </a:spcBef>
              <a:spcAft>
                <a:spcPts val="0"/>
              </a:spcAft>
              <a:buNone/>
            </a:pPr>
            <a:r>
              <a:rPr lang="en" sz="1800">
                <a:solidFill>
                  <a:schemeClr val="dk1"/>
                </a:solidFill>
                <a:latin typeface="Times New Roman"/>
                <a:ea typeface="Times New Roman"/>
                <a:cs typeface="Times New Roman"/>
                <a:sym typeface="Times New Roman"/>
              </a:rPr>
              <a:t>The processes by which we influence which emotions we have, </a:t>
            </a:r>
            <a:endParaRPr sz="18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sz="1800">
                <a:solidFill>
                  <a:schemeClr val="dk1"/>
                </a:solidFill>
                <a:latin typeface="Times New Roman"/>
                <a:ea typeface="Times New Roman"/>
                <a:cs typeface="Times New Roman"/>
                <a:sym typeface="Times New Roman"/>
              </a:rPr>
              <a:t>when we have them, and how we experience and express them.</a:t>
            </a:r>
            <a:r>
              <a:rPr lang="en" sz="1800" baseline="30000">
                <a:solidFill>
                  <a:schemeClr val="dk1"/>
                </a:solidFill>
                <a:latin typeface="Times New Roman"/>
                <a:ea typeface="Times New Roman"/>
                <a:cs typeface="Times New Roman"/>
                <a:sym typeface="Times New Roman"/>
              </a:rPr>
              <a:t>1</a:t>
            </a:r>
            <a:r>
              <a:rPr lang="en" sz="18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pic>
        <p:nvPicPr>
          <p:cNvPr id="377" name="Google Shape;377;p43" descr="Sneak Peek: Terror Behind the Walls 2014 | AL DÍA News"/>
          <p:cNvPicPr preferRelativeResize="0"/>
          <p:nvPr/>
        </p:nvPicPr>
        <p:blipFill rotWithShape="1">
          <a:blip r:embed="rId3">
            <a:alphaModFix/>
          </a:blip>
          <a:srcRect l="11635" r="3618"/>
          <a:stretch/>
        </p:blipFill>
        <p:spPr>
          <a:xfrm>
            <a:off x="773550" y="3258925"/>
            <a:ext cx="2220000" cy="1884575"/>
          </a:xfrm>
          <a:prstGeom prst="rect">
            <a:avLst/>
          </a:prstGeom>
          <a:noFill/>
          <a:ln>
            <a:noFill/>
          </a:ln>
        </p:spPr>
      </p:pic>
      <p:pic>
        <p:nvPicPr>
          <p:cNvPr id="378" name="Google Shape;378;p43" descr="Should Kids Go to Terror Behind the Walls? - MK Memo - October ..."/>
          <p:cNvPicPr preferRelativeResize="0"/>
          <p:nvPr/>
        </p:nvPicPr>
        <p:blipFill rotWithShape="1">
          <a:blip r:embed="rId4">
            <a:alphaModFix/>
          </a:blip>
          <a:srcRect t="14714" b="28778"/>
          <a:stretch/>
        </p:blipFill>
        <p:spPr>
          <a:xfrm>
            <a:off x="3581413" y="3261433"/>
            <a:ext cx="2220000" cy="1879417"/>
          </a:xfrm>
          <a:prstGeom prst="rect">
            <a:avLst/>
          </a:prstGeom>
          <a:noFill/>
          <a:ln>
            <a:noFill/>
          </a:ln>
        </p:spPr>
      </p:pic>
      <p:pic>
        <p:nvPicPr>
          <p:cNvPr id="379" name="Google Shape;379;p43" descr="PHOTOS: Terror Behind The Walls at Eastern State Penitentiary"/>
          <p:cNvPicPr preferRelativeResize="0"/>
          <p:nvPr/>
        </p:nvPicPr>
        <p:blipFill rotWithShape="1">
          <a:blip r:embed="rId5">
            <a:alphaModFix/>
          </a:blip>
          <a:srcRect l="16953" r="4194"/>
          <a:stretch/>
        </p:blipFill>
        <p:spPr>
          <a:xfrm>
            <a:off x="6389283" y="3258850"/>
            <a:ext cx="2226092" cy="1884575"/>
          </a:xfrm>
          <a:prstGeom prst="rect">
            <a:avLst/>
          </a:prstGeom>
          <a:noFill/>
          <a:ln>
            <a:noFill/>
          </a:ln>
        </p:spPr>
      </p:pic>
      <p:sp>
        <p:nvSpPr>
          <p:cNvPr id="380" name="Google Shape;380;p43"/>
          <p:cNvSpPr txBox="1"/>
          <p:nvPr/>
        </p:nvSpPr>
        <p:spPr>
          <a:xfrm>
            <a:off x="-64400" y="4901850"/>
            <a:ext cx="898500" cy="31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00" baseline="30000"/>
              <a:t>1</a:t>
            </a:r>
            <a:r>
              <a:rPr lang="en" sz="900"/>
              <a:t>Gross, 1998</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4"/>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Relevant Measurements</a:t>
            </a:r>
            <a:endParaRPr sz="2200" b="1">
              <a:solidFill>
                <a:srgbClr val="073763"/>
              </a:solidFill>
            </a:endParaRPr>
          </a:p>
        </p:txBody>
      </p:sp>
      <p:sp>
        <p:nvSpPr>
          <p:cNvPr id="386" name="Google Shape;386;p44"/>
          <p:cNvSpPr txBox="1"/>
          <p:nvPr/>
        </p:nvSpPr>
        <p:spPr>
          <a:xfrm>
            <a:off x="243600" y="941150"/>
            <a:ext cx="8365800" cy="3505200"/>
          </a:xfrm>
          <a:prstGeom prst="rect">
            <a:avLst/>
          </a:prstGeom>
          <a:noFill/>
          <a:ln>
            <a:noFill/>
          </a:ln>
        </p:spPr>
        <p:txBody>
          <a:bodyPr spcFirstLastPara="1" wrap="square" lIns="91425" tIns="91425" rIns="91425" bIns="91425" anchor="t" anchorCtr="0">
            <a:noAutofit/>
          </a:bodyPr>
          <a:lstStyle/>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Participants identify and describe 10 emotionally-evocative events</a:t>
            </a:r>
            <a:endParaRPr sz="180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Emotions experienced</a:t>
            </a:r>
            <a:endParaRPr sz="180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Intensity of those emotions</a:t>
            </a:r>
            <a:endParaRPr sz="180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Extent of regulation for each emotion</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pic>
        <p:nvPicPr>
          <p:cNvPr id="387" name="Google Shape;387;p44" descr="A screenshot of a cell phone&#10;&#10;Description automatically generated"/>
          <p:cNvPicPr preferRelativeResize="0"/>
          <p:nvPr/>
        </p:nvPicPr>
        <p:blipFill rotWithShape="1">
          <a:blip r:embed="rId3">
            <a:alphaModFix/>
          </a:blip>
          <a:srcRect t="10603" b="21512"/>
          <a:stretch/>
        </p:blipFill>
        <p:spPr>
          <a:xfrm>
            <a:off x="243600" y="2417500"/>
            <a:ext cx="4358751" cy="2553075"/>
          </a:xfrm>
          <a:prstGeom prst="rect">
            <a:avLst/>
          </a:prstGeom>
          <a:noFill/>
          <a:ln>
            <a:noFill/>
          </a:ln>
        </p:spPr>
      </p:pic>
      <p:pic>
        <p:nvPicPr>
          <p:cNvPr id="388" name="Google Shape;388;p44" descr="A screenshot of a cell phone&#10;&#10;Description automatically generated"/>
          <p:cNvPicPr preferRelativeResize="0"/>
          <p:nvPr/>
        </p:nvPicPr>
        <p:blipFill rotWithShape="1">
          <a:blip r:embed="rId4">
            <a:alphaModFix/>
          </a:blip>
          <a:srcRect t="53122"/>
          <a:stretch/>
        </p:blipFill>
        <p:spPr>
          <a:xfrm>
            <a:off x="5155025" y="2417500"/>
            <a:ext cx="3677274" cy="2355599"/>
          </a:xfrm>
          <a:prstGeom prst="rect">
            <a:avLst/>
          </a:prstGeom>
          <a:noFill/>
          <a:ln>
            <a:noFill/>
          </a:ln>
        </p:spPr>
      </p:pic>
      <p:cxnSp>
        <p:nvCxnSpPr>
          <p:cNvPr id="389" name="Google Shape;389;p44"/>
          <p:cNvCxnSpPr/>
          <p:nvPr/>
        </p:nvCxnSpPr>
        <p:spPr>
          <a:xfrm>
            <a:off x="4830550" y="2504275"/>
            <a:ext cx="31200" cy="2466300"/>
          </a:xfrm>
          <a:prstGeom prst="straightConnector1">
            <a:avLst/>
          </a:prstGeom>
          <a:noFill/>
          <a:ln w="38100" cap="flat" cmpd="sng">
            <a:solidFill>
              <a:srgbClr val="FF9900"/>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7"/>
          <p:cNvPicPr preferRelativeResize="0"/>
          <p:nvPr/>
        </p:nvPicPr>
        <p:blipFill>
          <a:blip r:embed="rId3">
            <a:alphaModFix amt="20000"/>
          </a:blip>
          <a:stretch>
            <a:fillRect/>
          </a:stretch>
        </p:blipFill>
        <p:spPr>
          <a:xfrm>
            <a:off x="0" y="-7"/>
            <a:ext cx="9144001" cy="5143500"/>
          </a:xfrm>
          <a:prstGeom prst="rect">
            <a:avLst/>
          </a:prstGeom>
          <a:noFill/>
          <a:ln>
            <a:noFill/>
          </a:ln>
        </p:spPr>
      </p:pic>
      <p:sp>
        <p:nvSpPr>
          <p:cNvPr id="149" name="Google Shape;149;p27"/>
          <p:cNvSpPr txBox="1"/>
          <p:nvPr/>
        </p:nvSpPr>
        <p:spPr>
          <a:xfrm>
            <a:off x="1676825" y="4701575"/>
            <a:ext cx="1307400" cy="4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When does emotion predict regulation?</a:t>
            </a:r>
            <a:endParaRPr sz="800"/>
          </a:p>
        </p:txBody>
      </p:sp>
      <p:sp>
        <p:nvSpPr>
          <p:cNvPr id="150" name="Google Shape;150;p27"/>
          <p:cNvSpPr txBox="1"/>
          <p:nvPr/>
        </p:nvSpPr>
        <p:spPr>
          <a:xfrm>
            <a:off x="3301825" y="1892475"/>
            <a:ext cx="19422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How does emotional and physiological arousal inform perceptions?</a:t>
            </a:r>
            <a:endParaRPr sz="800"/>
          </a:p>
        </p:txBody>
      </p:sp>
      <p:grpSp>
        <p:nvGrpSpPr>
          <p:cNvPr id="151" name="Google Shape;151;p27"/>
          <p:cNvGrpSpPr/>
          <p:nvPr/>
        </p:nvGrpSpPr>
        <p:grpSpPr>
          <a:xfrm>
            <a:off x="5169225" y="3035050"/>
            <a:ext cx="1942200" cy="2108450"/>
            <a:chOff x="5169225" y="3035050"/>
            <a:chExt cx="1942200" cy="2108450"/>
          </a:xfrm>
        </p:grpSpPr>
        <p:pic>
          <p:nvPicPr>
            <p:cNvPr id="152" name="Google Shape;152;p27"/>
            <p:cNvPicPr preferRelativeResize="0"/>
            <p:nvPr/>
          </p:nvPicPr>
          <p:blipFill rotWithShape="1">
            <a:blip r:embed="rId4">
              <a:alphaModFix/>
            </a:blip>
            <a:srcRect t="7009" r="6314" b="5700"/>
            <a:stretch/>
          </p:blipFill>
          <p:spPr>
            <a:xfrm>
              <a:off x="5205550" y="3035050"/>
              <a:ext cx="1869551" cy="1699500"/>
            </a:xfrm>
            <a:prstGeom prst="rect">
              <a:avLst/>
            </a:prstGeom>
            <a:noFill/>
            <a:ln>
              <a:noFill/>
            </a:ln>
          </p:spPr>
        </p:pic>
        <p:sp>
          <p:nvSpPr>
            <p:cNvPr id="153" name="Google Shape;153;p27"/>
            <p:cNvSpPr txBox="1"/>
            <p:nvPr/>
          </p:nvSpPr>
          <p:spPr>
            <a:xfrm>
              <a:off x="5169225" y="4711800"/>
              <a:ext cx="19422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How do emotion and arousal affect what you remember?</a:t>
              </a:r>
              <a:endParaRPr sz="800"/>
            </a:p>
          </p:txBody>
        </p:sp>
      </p:grpSp>
      <p:sp>
        <p:nvSpPr>
          <p:cNvPr id="154" name="Google Shape;154;p27"/>
          <p:cNvSpPr txBox="1"/>
          <p:nvPr/>
        </p:nvSpPr>
        <p:spPr>
          <a:xfrm>
            <a:off x="7012075" y="740625"/>
            <a:ext cx="1942200" cy="6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55" name="Google Shape;155;p27"/>
          <p:cNvSpPr txBox="1"/>
          <p:nvPr/>
        </p:nvSpPr>
        <p:spPr>
          <a:xfrm>
            <a:off x="262275" y="740625"/>
            <a:ext cx="2216700" cy="1011300"/>
          </a:xfrm>
          <a:prstGeom prst="rect">
            <a:avLst/>
          </a:prstGeom>
          <a:noFill/>
          <a:ln w="114300"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u="sng"/>
              <a:t>Project Introduction</a:t>
            </a:r>
            <a:endParaRPr b="1" u="sng"/>
          </a:p>
          <a:p>
            <a:pPr marL="0" lvl="0" indent="0" algn="ctr" rtl="0">
              <a:spcBef>
                <a:spcPts val="0"/>
              </a:spcBef>
              <a:spcAft>
                <a:spcPts val="0"/>
              </a:spcAft>
              <a:buNone/>
            </a:pPr>
            <a:r>
              <a:rPr lang="en"/>
              <a:t>Rationale</a:t>
            </a:r>
            <a:endParaRPr/>
          </a:p>
          <a:p>
            <a:pPr marL="0" lvl="0" indent="0" algn="ctr" rtl="0">
              <a:spcBef>
                <a:spcPts val="0"/>
              </a:spcBef>
              <a:spcAft>
                <a:spcPts val="0"/>
              </a:spcAft>
              <a:buNone/>
            </a:pPr>
            <a:r>
              <a:rPr lang="en"/>
              <a:t>Methods</a:t>
            </a:r>
            <a:endParaRPr/>
          </a:p>
          <a:p>
            <a:pPr marL="0" lvl="0" indent="0" algn="ctr" rtl="0">
              <a:spcBef>
                <a:spcPts val="0"/>
              </a:spcBef>
              <a:spcAft>
                <a:spcPts val="0"/>
              </a:spcAft>
              <a:buNone/>
            </a:pPr>
            <a:r>
              <a:rPr lang="en"/>
              <a:t>Measures</a:t>
            </a:r>
            <a:endParaRPr/>
          </a:p>
          <a:p>
            <a:pPr marL="0" lvl="0" indent="0" algn="l" rtl="0">
              <a:spcBef>
                <a:spcPts val="0"/>
              </a:spcBef>
              <a:spcAft>
                <a:spcPts val="0"/>
              </a:spcAft>
              <a:buNone/>
            </a:pPr>
            <a:endParaRPr/>
          </a:p>
        </p:txBody>
      </p:sp>
      <p:sp>
        <p:nvSpPr>
          <p:cNvPr id="156" name="Google Shape;156;p27"/>
          <p:cNvSpPr/>
          <p:nvPr/>
        </p:nvSpPr>
        <p:spPr>
          <a:xfrm>
            <a:off x="1326775" y="1994750"/>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1479175" y="2338813"/>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rot="-7408148">
            <a:off x="1614568" y="2636786"/>
            <a:ext cx="323670" cy="296794"/>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5169250" y="2004975"/>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5321650" y="2349038"/>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rot="-7408148">
            <a:off x="5457043" y="2647011"/>
            <a:ext cx="323670" cy="296794"/>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rot="-7134141">
            <a:off x="2664467" y="2706440"/>
            <a:ext cx="197385" cy="206651"/>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rot="-7134141">
            <a:off x="2892244" y="2406903"/>
            <a:ext cx="197385" cy="206651"/>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rot="7060910">
            <a:off x="3033813" y="2022270"/>
            <a:ext cx="323531" cy="296956"/>
          </a:xfrm>
          <a:prstGeom prst="leftArrow">
            <a:avLst>
              <a:gd name="adj1" fmla="val 50000"/>
              <a:gd name="adj2" fmla="val 50000"/>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rot="-7346274">
            <a:off x="6472196" y="2708226"/>
            <a:ext cx="197992" cy="206643"/>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rot="-7346274">
            <a:off x="6680898" y="2395100"/>
            <a:ext cx="197992" cy="206643"/>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rot="6844220">
            <a:off x="6801556" y="1999031"/>
            <a:ext cx="323642" cy="296654"/>
          </a:xfrm>
          <a:prstGeom prst="leftArrow">
            <a:avLst>
              <a:gd name="adj1" fmla="val 50000"/>
              <a:gd name="adj2" fmla="val 50000"/>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7"/>
          <p:cNvPicPr preferRelativeResize="0"/>
          <p:nvPr/>
        </p:nvPicPr>
        <p:blipFill rotWithShape="1">
          <a:blip r:embed="rId5">
            <a:alphaModFix/>
          </a:blip>
          <a:srcRect b="25071"/>
          <a:stretch/>
        </p:blipFill>
        <p:spPr>
          <a:xfrm>
            <a:off x="3436675" y="208888"/>
            <a:ext cx="1672499" cy="1667674"/>
          </a:xfrm>
          <a:prstGeom prst="rect">
            <a:avLst/>
          </a:prstGeom>
          <a:noFill/>
          <a:ln>
            <a:noFill/>
          </a:ln>
        </p:spPr>
      </p:pic>
      <p:pic>
        <p:nvPicPr>
          <p:cNvPr id="169" name="Google Shape;169;p27"/>
          <p:cNvPicPr preferRelativeResize="0"/>
          <p:nvPr/>
        </p:nvPicPr>
        <p:blipFill>
          <a:blip r:embed="rId6">
            <a:alphaModFix/>
          </a:blip>
          <a:stretch>
            <a:fillRect/>
          </a:stretch>
        </p:blipFill>
        <p:spPr>
          <a:xfrm>
            <a:off x="1676876" y="3047740"/>
            <a:ext cx="1307299" cy="1608163"/>
          </a:xfrm>
          <a:prstGeom prst="rect">
            <a:avLst/>
          </a:prstGeom>
          <a:noFill/>
          <a:ln>
            <a:noFill/>
          </a:ln>
        </p:spPr>
      </p:pic>
      <p:pic>
        <p:nvPicPr>
          <p:cNvPr id="170" name="Google Shape;170;p27"/>
          <p:cNvPicPr preferRelativeResize="0"/>
          <p:nvPr/>
        </p:nvPicPr>
        <p:blipFill rotWithShape="1">
          <a:blip r:embed="rId5">
            <a:alphaModFix/>
          </a:blip>
          <a:srcRect b="25071"/>
          <a:stretch/>
        </p:blipFill>
        <p:spPr>
          <a:xfrm>
            <a:off x="3436675" y="208888"/>
            <a:ext cx="1672499" cy="1667674"/>
          </a:xfrm>
          <a:prstGeom prst="rect">
            <a:avLst/>
          </a:prstGeom>
          <a:noFill/>
          <a:ln>
            <a:noFill/>
          </a:ln>
        </p:spPr>
      </p:pic>
      <p:sp>
        <p:nvSpPr>
          <p:cNvPr id="171" name="Google Shape;171;p27"/>
          <p:cNvSpPr txBox="1"/>
          <p:nvPr/>
        </p:nvSpPr>
        <p:spPr>
          <a:xfrm>
            <a:off x="7329475" y="1939150"/>
            <a:ext cx="1307400" cy="54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rPr>
              <a:t>How does arousal affect memory contiguity at recall? </a:t>
            </a:r>
            <a:endParaRPr sz="400"/>
          </a:p>
        </p:txBody>
      </p:sp>
      <p:pic>
        <p:nvPicPr>
          <p:cNvPr id="172" name="Google Shape;172;p27"/>
          <p:cNvPicPr preferRelativeResize="0"/>
          <p:nvPr/>
        </p:nvPicPr>
        <p:blipFill>
          <a:blip r:embed="rId7">
            <a:alphaModFix/>
          </a:blip>
          <a:stretch>
            <a:fillRect/>
          </a:stretch>
        </p:blipFill>
        <p:spPr>
          <a:xfrm>
            <a:off x="7329525" y="197137"/>
            <a:ext cx="1307300" cy="16911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5"/>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Relevant Measurements</a:t>
            </a:r>
            <a:endParaRPr sz="2200" b="1">
              <a:solidFill>
                <a:srgbClr val="073763"/>
              </a:solidFill>
            </a:endParaRPr>
          </a:p>
        </p:txBody>
      </p:sp>
      <p:sp>
        <p:nvSpPr>
          <p:cNvPr id="395" name="Google Shape;395;p45"/>
          <p:cNvSpPr txBox="1"/>
          <p:nvPr/>
        </p:nvSpPr>
        <p:spPr>
          <a:xfrm>
            <a:off x="243600" y="941150"/>
            <a:ext cx="8365800" cy="3505200"/>
          </a:xfrm>
          <a:prstGeom prst="rect">
            <a:avLst/>
          </a:prstGeom>
          <a:noFill/>
          <a:ln>
            <a:noFill/>
          </a:ln>
        </p:spPr>
        <p:txBody>
          <a:bodyPr spcFirstLastPara="1" wrap="square" lIns="91425" tIns="91425" rIns="91425" bIns="91425" anchor="t" anchorCtr="0">
            <a:noAutofit/>
          </a:bodyPr>
          <a:lstStyle/>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Participants identify and describe 10 emotionally-evocative events</a:t>
            </a:r>
            <a:endParaRPr sz="180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Emotions experiences</a:t>
            </a:r>
            <a:endParaRPr sz="180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Intensity of those emotions</a:t>
            </a:r>
            <a:endParaRPr sz="180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Extent of regulation for each emotion</a:t>
            </a:r>
            <a:endParaRPr sz="18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Emotions measured based on modified PANAS</a:t>
            </a:r>
            <a:r>
              <a:rPr lang="en" sz="1800" baseline="30000">
                <a:solidFill>
                  <a:schemeClr val="dk1"/>
                </a:solidFill>
                <a:latin typeface="Times New Roman"/>
                <a:ea typeface="Times New Roman"/>
                <a:cs typeface="Times New Roman"/>
                <a:sym typeface="Times New Roman"/>
              </a:rPr>
              <a:t>15</a:t>
            </a:r>
            <a:endParaRPr sz="1800" baseline="3000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Gold standard in emotion measurements</a:t>
            </a:r>
            <a:endParaRPr sz="180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Can be limited in scope and redundant</a:t>
            </a:r>
            <a:endParaRPr sz="180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Used their valence classifications</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pic>
        <p:nvPicPr>
          <p:cNvPr id="396" name="Google Shape;396;p45"/>
          <p:cNvPicPr preferRelativeResize="0"/>
          <p:nvPr/>
        </p:nvPicPr>
        <p:blipFill>
          <a:blip r:embed="rId3">
            <a:alphaModFix/>
          </a:blip>
          <a:stretch>
            <a:fillRect/>
          </a:stretch>
        </p:blipFill>
        <p:spPr>
          <a:xfrm rot="-1603226">
            <a:off x="5495075" y="2823750"/>
            <a:ext cx="4029924" cy="2014950"/>
          </a:xfrm>
          <a:prstGeom prst="rect">
            <a:avLst/>
          </a:prstGeom>
          <a:noFill/>
          <a:ln>
            <a:noFill/>
          </a:ln>
        </p:spPr>
      </p:pic>
      <p:sp>
        <p:nvSpPr>
          <p:cNvPr id="397" name="Google Shape;397;p45"/>
          <p:cNvSpPr txBox="1"/>
          <p:nvPr/>
        </p:nvSpPr>
        <p:spPr>
          <a:xfrm>
            <a:off x="0" y="4829400"/>
            <a:ext cx="1343400" cy="31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00" baseline="30000"/>
              <a:t>15</a:t>
            </a:r>
            <a:r>
              <a:rPr lang="en" sz="900"/>
              <a:t> Watson et al., 1988</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6"/>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Our Manipulation Was Successful</a:t>
            </a:r>
            <a:endParaRPr sz="2200" b="1">
              <a:solidFill>
                <a:srgbClr val="073763"/>
              </a:solidFill>
            </a:endParaRPr>
          </a:p>
        </p:txBody>
      </p:sp>
      <p:pic>
        <p:nvPicPr>
          <p:cNvPr id="403" name="Google Shape;403;p46"/>
          <p:cNvPicPr preferRelativeResize="0"/>
          <p:nvPr/>
        </p:nvPicPr>
        <p:blipFill rotWithShape="1">
          <a:blip r:embed="rId3">
            <a:alphaModFix/>
          </a:blip>
          <a:srcRect t="4315"/>
          <a:stretch/>
        </p:blipFill>
        <p:spPr>
          <a:xfrm>
            <a:off x="539250" y="1191250"/>
            <a:ext cx="4306450" cy="3162649"/>
          </a:xfrm>
          <a:prstGeom prst="rect">
            <a:avLst/>
          </a:prstGeom>
          <a:noFill/>
          <a:ln>
            <a:noFill/>
          </a:ln>
        </p:spPr>
      </p:pic>
      <p:sp>
        <p:nvSpPr>
          <p:cNvPr id="404" name="Google Shape;404;p46"/>
          <p:cNvSpPr txBox="1"/>
          <p:nvPr/>
        </p:nvSpPr>
        <p:spPr>
          <a:xfrm>
            <a:off x="1574925" y="972025"/>
            <a:ext cx="436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a:t>
            </a:r>
            <a:endParaRPr sz="1700" b="1"/>
          </a:p>
        </p:txBody>
      </p:sp>
      <p:sp>
        <p:nvSpPr>
          <p:cNvPr id="405" name="Google Shape;405;p46"/>
          <p:cNvSpPr txBox="1"/>
          <p:nvPr/>
        </p:nvSpPr>
        <p:spPr>
          <a:xfrm>
            <a:off x="3551000" y="972025"/>
            <a:ext cx="436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a:t>
            </a:r>
            <a:endParaRPr sz="1700" b="1"/>
          </a:p>
        </p:txBody>
      </p:sp>
      <p:sp>
        <p:nvSpPr>
          <p:cNvPr id="406" name="Google Shape;406;p46"/>
          <p:cNvSpPr txBox="1"/>
          <p:nvPr/>
        </p:nvSpPr>
        <p:spPr>
          <a:xfrm>
            <a:off x="0" y="4402200"/>
            <a:ext cx="847200" cy="7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ns = p &gt; 0.1</a:t>
            </a:r>
            <a:endParaRPr sz="800"/>
          </a:p>
          <a:p>
            <a:pPr marL="0" lvl="0" indent="0" algn="l" rtl="0">
              <a:spcBef>
                <a:spcPts val="0"/>
              </a:spcBef>
              <a:spcAft>
                <a:spcPts val="0"/>
              </a:spcAft>
              <a:buNone/>
            </a:pPr>
            <a:r>
              <a:rPr lang="en" sz="800"/>
              <a:t>‘ = p &lt; 0.01</a:t>
            </a:r>
            <a:endParaRPr sz="800"/>
          </a:p>
          <a:p>
            <a:pPr marL="0" lvl="0" indent="0" algn="l" rtl="0">
              <a:spcBef>
                <a:spcPts val="0"/>
              </a:spcBef>
              <a:spcAft>
                <a:spcPts val="0"/>
              </a:spcAft>
              <a:buNone/>
            </a:pPr>
            <a:r>
              <a:rPr lang="en" sz="800" b="1"/>
              <a:t>*</a:t>
            </a:r>
            <a:r>
              <a:rPr lang="en" sz="800"/>
              <a:t> = p &lt; 0.05    </a:t>
            </a:r>
            <a:endParaRPr sz="800"/>
          </a:p>
          <a:p>
            <a:pPr marL="0" lvl="0" indent="0" algn="l" rtl="0">
              <a:spcBef>
                <a:spcPts val="0"/>
              </a:spcBef>
              <a:spcAft>
                <a:spcPts val="0"/>
              </a:spcAft>
              <a:buNone/>
            </a:pPr>
            <a:r>
              <a:rPr lang="en" sz="800" b="1"/>
              <a:t>** </a:t>
            </a:r>
            <a:r>
              <a:rPr lang="en" sz="800"/>
              <a:t>= p &lt; 0.01   </a:t>
            </a:r>
            <a:endParaRPr sz="800"/>
          </a:p>
          <a:p>
            <a:pPr marL="0" lvl="0" indent="0" algn="l" rtl="0">
              <a:spcBef>
                <a:spcPts val="0"/>
              </a:spcBef>
              <a:spcAft>
                <a:spcPts val="0"/>
              </a:spcAft>
              <a:buNone/>
            </a:pPr>
            <a:r>
              <a:rPr lang="en" sz="800" b="1"/>
              <a:t>***</a:t>
            </a:r>
            <a:r>
              <a:rPr lang="en" sz="800"/>
              <a:t> = p &lt; 0.001</a:t>
            </a:r>
            <a:endParaRPr sz="800"/>
          </a:p>
        </p:txBody>
      </p:sp>
      <p:sp>
        <p:nvSpPr>
          <p:cNvPr id="407" name="Google Shape;407;p46"/>
          <p:cNvSpPr txBox="1"/>
          <p:nvPr/>
        </p:nvSpPr>
        <p:spPr>
          <a:xfrm>
            <a:off x="5367550" y="1782600"/>
            <a:ext cx="3287400" cy="157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Times New Roman"/>
                <a:ea typeface="Times New Roman"/>
                <a:cs typeface="Times New Roman"/>
                <a:sym typeface="Times New Roman"/>
              </a:rPr>
              <a:t>Two one-sample t-tests demonstrated that exposure successfully produced responses in both positively </a:t>
            </a:r>
            <a:r>
              <a:rPr lang="en" sz="1300">
                <a:solidFill>
                  <a:srgbClr val="073763"/>
                </a:solidFill>
                <a:latin typeface="Times New Roman"/>
                <a:ea typeface="Times New Roman"/>
                <a:cs typeface="Times New Roman"/>
                <a:sym typeface="Times New Roman"/>
              </a:rPr>
              <a:t>[</a:t>
            </a:r>
            <a:r>
              <a:rPr lang="en" sz="1300">
                <a:solidFill>
                  <a:srgbClr val="073763"/>
                </a:solidFill>
                <a:highlight>
                  <a:srgbClr val="FFFFFF"/>
                </a:highlight>
              </a:rPr>
              <a:t>x̄</a:t>
            </a:r>
            <a:r>
              <a:rPr lang="en" sz="1300">
                <a:solidFill>
                  <a:srgbClr val="073763"/>
                </a:solidFill>
                <a:latin typeface="Times New Roman"/>
                <a:ea typeface="Times New Roman"/>
                <a:cs typeface="Times New Roman"/>
                <a:sym typeface="Times New Roman"/>
              </a:rPr>
              <a:t> = 5.9 , sd = 1.19, t(524) = 113, p &lt; 0.001]</a:t>
            </a:r>
            <a:r>
              <a:rPr lang="en" sz="1600">
                <a:solidFill>
                  <a:schemeClr val="dk1"/>
                </a:solidFill>
                <a:latin typeface="Times New Roman"/>
                <a:ea typeface="Times New Roman"/>
                <a:cs typeface="Times New Roman"/>
                <a:sym typeface="Times New Roman"/>
              </a:rPr>
              <a:t> and negatively </a:t>
            </a:r>
            <a:r>
              <a:rPr lang="en" sz="1300">
                <a:solidFill>
                  <a:srgbClr val="073763"/>
                </a:solidFill>
                <a:latin typeface="Times New Roman"/>
                <a:ea typeface="Times New Roman"/>
                <a:cs typeface="Times New Roman"/>
                <a:sym typeface="Times New Roman"/>
              </a:rPr>
              <a:t>[</a:t>
            </a:r>
            <a:r>
              <a:rPr lang="en" sz="1300">
                <a:solidFill>
                  <a:srgbClr val="073763"/>
                </a:solidFill>
                <a:highlight>
                  <a:srgbClr val="FFFFFF"/>
                </a:highlight>
              </a:rPr>
              <a:t>x̄</a:t>
            </a:r>
            <a:r>
              <a:rPr lang="en" sz="1300">
                <a:solidFill>
                  <a:srgbClr val="073763"/>
                </a:solidFill>
                <a:latin typeface="Times New Roman"/>
                <a:ea typeface="Times New Roman"/>
                <a:cs typeface="Times New Roman"/>
                <a:sym typeface="Times New Roman"/>
              </a:rPr>
              <a:t> = 5.4 , sd = 1.25, t(639) = 109, p &lt; 0.001] </a:t>
            </a:r>
            <a:r>
              <a:rPr lang="en" sz="1600">
                <a:solidFill>
                  <a:schemeClr val="dk1"/>
                </a:solidFill>
                <a:latin typeface="Times New Roman"/>
                <a:ea typeface="Times New Roman"/>
                <a:cs typeface="Times New Roman"/>
                <a:sym typeface="Times New Roman"/>
              </a:rPr>
              <a:t>valenced emotions. </a:t>
            </a:r>
            <a:endParaRPr sz="1600">
              <a:solidFill>
                <a:schemeClr val="dk1"/>
              </a:solidFill>
              <a:latin typeface="Times New Roman"/>
              <a:ea typeface="Times New Roman"/>
              <a:cs typeface="Times New Roman"/>
              <a:sym typeface="Times New Roman"/>
            </a:endParaRPr>
          </a:p>
        </p:txBody>
      </p:sp>
      <p:cxnSp>
        <p:nvCxnSpPr>
          <p:cNvPr id="408" name="Google Shape;408;p46"/>
          <p:cNvCxnSpPr/>
          <p:nvPr/>
        </p:nvCxnSpPr>
        <p:spPr>
          <a:xfrm rot="10800000">
            <a:off x="2777825" y="1237250"/>
            <a:ext cx="7800" cy="286440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7"/>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We Observed Differences in Emotional Intensity By Valence</a:t>
            </a:r>
            <a:endParaRPr sz="2200" b="1">
              <a:solidFill>
                <a:srgbClr val="073763"/>
              </a:solidFill>
            </a:endParaRPr>
          </a:p>
        </p:txBody>
      </p:sp>
      <p:sp>
        <p:nvSpPr>
          <p:cNvPr id="414" name="Google Shape;414;p47"/>
          <p:cNvSpPr txBox="1"/>
          <p:nvPr/>
        </p:nvSpPr>
        <p:spPr>
          <a:xfrm>
            <a:off x="5304900" y="3319138"/>
            <a:ext cx="3527400" cy="15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100">
              <a:solidFill>
                <a:schemeClr val="dk1"/>
              </a:solidFill>
              <a:latin typeface="Times New Roman"/>
              <a:ea typeface="Times New Roman"/>
              <a:cs typeface="Times New Roman"/>
              <a:sym typeface="Times New Roman"/>
            </a:endParaRPr>
          </a:p>
        </p:txBody>
      </p:sp>
      <p:pic>
        <p:nvPicPr>
          <p:cNvPr id="415" name="Google Shape;415;p47"/>
          <p:cNvPicPr preferRelativeResize="0"/>
          <p:nvPr/>
        </p:nvPicPr>
        <p:blipFill rotWithShape="1">
          <a:blip r:embed="rId3">
            <a:alphaModFix/>
          </a:blip>
          <a:srcRect t="4470"/>
          <a:stretch/>
        </p:blipFill>
        <p:spPr>
          <a:xfrm>
            <a:off x="800525" y="752438"/>
            <a:ext cx="3995649" cy="4219226"/>
          </a:xfrm>
          <a:prstGeom prst="rect">
            <a:avLst/>
          </a:prstGeom>
          <a:noFill/>
          <a:ln>
            <a:noFill/>
          </a:ln>
        </p:spPr>
      </p:pic>
      <p:sp>
        <p:nvSpPr>
          <p:cNvPr id="416" name="Google Shape;416;p47"/>
          <p:cNvSpPr txBox="1"/>
          <p:nvPr/>
        </p:nvSpPr>
        <p:spPr>
          <a:xfrm>
            <a:off x="4468350" y="1882725"/>
            <a:ext cx="4235400" cy="195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700">
                <a:solidFill>
                  <a:schemeClr val="dk1"/>
                </a:solidFill>
                <a:latin typeface="Times New Roman"/>
                <a:ea typeface="Times New Roman"/>
                <a:cs typeface="Times New Roman"/>
                <a:sym typeface="Times New Roman"/>
              </a:rPr>
              <a:t>A paired two sample t-test highlighted that the intensity of positive emotions </a:t>
            </a:r>
            <a:r>
              <a:rPr lang="en">
                <a:solidFill>
                  <a:srgbClr val="073763"/>
                </a:solidFill>
                <a:latin typeface="Times New Roman"/>
                <a:ea typeface="Times New Roman"/>
                <a:cs typeface="Times New Roman"/>
                <a:sym typeface="Times New Roman"/>
              </a:rPr>
              <a:t>[</a:t>
            </a:r>
            <a:r>
              <a:rPr lang="en">
                <a:solidFill>
                  <a:srgbClr val="073763"/>
                </a:solidFill>
                <a:highlight>
                  <a:schemeClr val="lt1"/>
                </a:highlight>
              </a:rPr>
              <a:t>x̄</a:t>
            </a:r>
            <a:r>
              <a:rPr lang="en">
                <a:solidFill>
                  <a:srgbClr val="073763"/>
                </a:solidFill>
                <a:latin typeface="Times New Roman"/>
                <a:ea typeface="Times New Roman"/>
                <a:cs typeface="Times New Roman"/>
                <a:sym typeface="Times New Roman"/>
              </a:rPr>
              <a:t> = 5.9]</a:t>
            </a:r>
            <a:r>
              <a:rPr lang="en" sz="1700">
                <a:solidFill>
                  <a:schemeClr val="dk1"/>
                </a:solidFill>
                <a:latin typeface="Times New Roman"/>
                <a:ea typeface="Times New Roman"/>
                <a:cs typeface="Times New Roman"/>
                <a:sym typeface="Times New Roman"/>
              </a:rPr>
              <a:t> was significantly greater than that of negative emotions </a:t>
            </a:r>
            <a:r>
              <a:rPr lang="en">
                <a:solidFill>
                  <a:srgbClr val="073763"/>
                </a:solidFill>
                <a:latin typeface="Times New Roman"/>
                <a:ea typeface="Times New Roman"/>
                <a:cs typeface="Times New Roman"/>
                <a:sym typeface="Times New Roman"/>
              </a:rPr>
              <a:t>[</a:t>
            </a:r>
            <a:r>
              <a:rPr lang="en">
                <a:solidFill>
                  <a:srgbClr val="073763"/>
                </a:solidFill>
                <a:highlight>
                  <a:schemeClr val="lt1"/>
                </a:highlight>
              </a:rPr>
              <a:t>x̄</a:t>
            </a:r>
            <a:r>
              <a:rPr lang="en">
                <a:solidFill>
                  <a:srgbClr val="073763"/>
                </a:solidFill>
                <a:latin typeface="Times New Roman"/>
                <a:ea typeface="Times New Roman"/>
                <a:cs typeface="Times New Roman"/>
                <a:sym typeface="Times New Roman"/>
              </a:rPr>
              <a:t> = 5.9, t(1138) = -6.819, p &lt; 0.001]</a:t>
            </a:r>
            <a:r>
              <a:rPr lang="en" sz="17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sp>
        <p:nvSpPr>
          <p:cNvPr id="417" name="Google Shape;417;p47"/>
          <p:cNvSpPr/>
          <p:nvPr/>
        </p:nvSpPr>
        <p:spPr>
          <a:xfrm rot="5400000">
            <a:off x="2634375" y="793150"/>
            <a:ext cx="141300" cy="1095900"/>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dk1"/>
              </a:solidFill>
            </a:endParaRPr>
          </a:p>
        </p:txBody>
      </p:sp>
      <p:sp>
        <p:nvSpPr>
          <p:cNvPr id="418" name="Google Shape;418;p47"/>
          <p:cNvSpPr txBox="1"/>
          <p:nvPr/>
        </p:nvSpPr>
        <p:spPr>
          <a:xfrm>
            <a:off x="1916150" y="553400"/>
            <a:ext cx="1513500" cy="41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200"/>
              </a:spcBef>
              <a:spcAft>
                <a:spcPts val="1200"/>
              </a:spcAft>
              <a:buClr>
                <a:schemeClr val="dk1"/>
              </a:buClr>
              <a:buSzPts val="1100"/>
              <a:buFont typeface="Arial"/>
              <a:buNone/>
            </a:pPr>
            <a:endParaRPr sz="1000"/>
          </a:p>
        </p:txBody>
      </p:sp>
      <p:sp>
        <p:nvSpPr>
          <p:cNvPr id="419" name="Google Shape;419;p47"/>
          <p:cNvSpPr txBox="1"/>
          <p:nvPr/>
        </p:nvSpPr>
        <p:spPr>
          <a:xfrm>
            <a:off x="2454650" y="965600"/>
            <a:ext cx="436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a:t>
            </a:r>
            <a:endParaRPr sz="1700" b="1"/>
          </a:p>
        </p:txBody>
      </p:sp>
      <p:sp>
        <p:nvSpPr>
          <p:cNvPr id="420" name="Google Shape;420;p47"/>
          <p:cNvSpPr txBox="1"/>
          <p:nvPr/>
        </p:nvSpPr>
        <p:spPr>
          <a:xfrm>
            <a:off x="0" y="4402200"/>
            <a:ext cx="847200" cy="7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ns = p &gt; 0.1</a:t>
            </a:r>
            <a:endParaRPr sz="800"/>
          </a:p>
          <a:p>
            <a:pPr marL="0" lvl="0" indent="0" algn="l" rtl="0">
              <a:spcBef>
                <a:spcPts val="0"/>
              </a:spcBef>
              <a:spcAft>
                <a:spcPts val="0"/>
              </a:spcAft>
              <a:buNone/>
            </a:pPr>
            <a:r>
              <a:rPr lang="en" sz="800"/>
              <a:t>‘ = p &lt; 0.01</a:t>
            </a:r>
            <a:endParaRPr sz="800"/>
          </a:p>
          <a:p>
            <a:pPr marL="0" lvl="0" indent="0" algn="l" rtl="0">
              <a:spcBef>
                <a:spcPts val="0"/>
              </a:spcBef>
              <a:spcAft>
                <a:spcPts val="0"/>
              </a:spcAft>
              <a:buNone/>
            </a:pPr>
            <a:r>
              <a:rPr lang="en" sz="800" b="1"/>
              <a:t>*</a:t>
            </a:r>
            <a:r>
              <a:rPr lang="en" sz="800"/>
              <a:t> = p &lt; 0.05    </a:t>
            </a:r>
            <a:endParaRPr sz="800"/>
          </a:p>
          <a:p>
            <a:pPr marL="0" lvl="0" indent="0" algn="l" rtl="0">
              <a:spcBef>
                <a:spcPts val="0"/>
              </a:spcBef>
              <a:spcAft>
                <a:spcPts val="0"/>
              </a:spcAft>
              <a:buNone/>
            </a:pPr>
            <a:r>
              <a:rPr lang="en" sz="800" b="1"/>
              <a:t>** </a:t>
            </a:r>
            <a:r>
              <a:rPr lang="en" sz="800"/>
              <a:t>= p &lt; 0.01   </a:t>
            </a:r>
            <a:endParaRPr sz="800"/>
          </a:p>
          <a:p>
            <a:pPr marL="0" lvl="0" indent="0" algn="l" rtl="0">
              <a:spcBef>
                <a:spcPts val="0"/>
              </a:spcBef>
              <a:spcAft>
                <a:spcPts val="0"/>
              </a:spcAft>
              <a:buNone/>
            </a:pPr>
            <a:r>
              <a:rPr lang="en" sz="800" b="1"/>
              <a:t>***</a:t>
            </a:r>
            <a:r>
              <a:rPr lang="en" sz="800"/>
              <a:t> = p &lt; 0.001</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4"/>
        <p:cNvGrpSpPr/>
        <p:nvPr/>
      </p:nvGrpSpPr>
      <p:grpSpPr>
        <a:xfrm>
          <a:off x="0" y="0"/>
          <a:ext cx="0" cy="0"/>
          <a:chOff x="0" y="0"/>
          <a:chExt cx="0" cy="0"/>
        </a:xfrm>
      </p:grpSpPr>
      <p:sp>
        <p:nvSpPr>
          <p:cNvPr id="425" name="Google Shape;425;p48"/>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Emotional Intensity Was Sustained Throughout</a:t>
            </a:r>
            <a:endParaRPr sz="2200" b="1">
              <a:solidFill>
                <a:srgbClr val="073763"/>
              </a:solidFill>
            </a:endParaRPr>
          </a:p>
        </p:txBody>
      </p:sp>
      <p:sp>
        <p:nvSpPr>
          <p:cNvPr id="426" name="Google Shape;426;p48"/>
          <p:cNvSpPr/>
          <p:nvPr/>
        </p:nvSpPr>
        <p:spPr>
          <a:xfrm>
            <a:off x="392050" y="3330150"/>
            <a:ext cx="347100" cy="63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8"/>
          <p:cNvPicPr preferRelativeResize="0"/>
          <p:nvPr/>
        </p:nvPicPr>
        <p:blipFill>
          <a:blip r:embed="rId3">
            <a:alphaModFix/>
          </a:blip>
          <a:stretch>
            <a:fillRect/>
          </a:stretch>
        </p:blipFill>
        <p:spPr>
          <a:xfrm>
            <a:off x="706064" y="711175"/>
            <a:ext cx="7731874" cy="4317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9"/>
          <p:cNvPicPr preferRelativeResize="0"/>
          <p:nvPr/>
        </p:nvPicPr>
        <p:blipFill rotWithShape="1">
          <a:blip r:embed="rId3">
            <a:alphaModFix/>
          </a:blip>
          <a:srcRect t="4021"/>
          <a:stretch/>
        </p:blipFill>
        <p:spPr>
          <a:xfrm>
            <a:off x="1008450" y="780275"/>
            <a:ext cx="3614350" cy="4199676"/>
          </a:xfrm>
          <a:prstGeom prst="rect">
            <a:avLst/>
          </a:prstGeom>
          <a:noFill/>
          <a:ln>
            <a:noFill/>
          </a:ln>
        </p:spPr>
      </p:pic>
      <p:sp>
        <p:nvSpPr>
          <p:cNvPr id="433" name="Google Shape;433;p49"/>
          <p:cNvSpPr txBox="1">
            <a:spLocks noGrp="1"/>
          </p:cNvSpPr>
          <p:nvPr>
            <p:ph type="subTitle" idx="1"/>
          </p:nvPr>
        </p:nvSpPr>
        <p:spPr>
          <a:xfrm>
            <a:off x="0" y="206800"/>
            <a:ext cx="914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We Observed Differences in Regulation Extent By Valence</a:t>
            </a:r>
            <a:endParaRPr sz="2200" b="1">
              <a:solidFill>
                <a:srgbClr val="073763"/>
              </a:solidFill>
            </a:endParaRPr>
          </a:p>
        </p:txBody>
      </p:sp>
      <p:sp>
        <p:nvSpPr>
          <p:cNvPr id="434" name="Google Shape;434;p49"/>
          <p:cNvSpPr txBox="1"/>
          <p:nvPr/>
        </p:nvSpPr>
        <p:spPr>
          <a:xfrm>
            <a:off x="4504300" y="1758700"/>
            <a:ext cx="3956400" cy="224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latin typeface="Times New Roman"/>
                <a:ea typeface="Times New Roman"/>
                <a:cs typeface="Times New Roman"/>
                <a:sym typeface="Times New Roman"/>
              </a:rPr>
              <a:t>A paired two sample t-test found regulation extent reported for positive emotions </a:t>
            </a:r>
            <a:r>
              <a:rPr lang="en" sz="1500">
                <a:solidFill>
                  <a:srgbClr val="073763"/>
                </a:solidFill>
                <a:latin typeface="Times New Roman"/>
                <a:ea typeface="Times New Roman"/>
                <a:cs typeface="Times New Roman"/>
                <a:sym typeface="Times New Roman"/>
              </a:rPr>
              <a:t>[</a:t>
            </a:r>
            <a:r>
              <a:rPr lang="en" sz="1500">
                <a:solidFill>
                  <a:srgbClr val="073763"/>
                </a:solidFill>
                <a:highlight>
                  <a:srgbClr val="FFFFFF"/>
                </a:highlight>
              </a:rPr>
              <a:t>x̄</a:t>
            </a:r>
            <a:r>
              <a:rPr lang="en" sz="1500">
                <a:solidFill>
                  <a:srgbClr val="073763"/>
                </a:solidFill>
                <a:latin typeface="Times New Roman"/>
                <a:ea typeface="Times New Roman"/>
                <a:cs typeface="Times New Roman"/>
                <a:sym typeface="Times New Roman"/>
              </a:rPr>
              <a:t> = 1.8, sd = 1.46] </a:t>
            </a:r>
            <a:r>
              <a:rPr lang="en" sz="1800">
                <a:solidFill>
                  <a:schemeClr val="dk1"/>
                </a:solidFill>
                <a:latin typeface="Times New Roman"/>
                <a:ea typeface="Times New Roman"/>
                <a:cs typeface="Times New Roman"/>
                <a:sym typeface="Times New Roman"/>
              </a:rPr>
              <a:t>was significantly greater than that of negative emotions </a:t>
            </a:r>
            <a:r>
              <a:rPr lang="en" sz="1500">
                <a:solidFill>
                  <a:srgbClr val="073763"/>
                </a:solidFill>
                <a:latin typeface="Times New Roman"/>
                <a:ea typeface="Times New Roman"/>
                <a:cs typeface="Times New Roman"/>
                <a:sym typeface="Times New Roman"/>
              </a:rPr>
              <a:t>[</a:t>
            </a:r>
            <a:r>
              <a:rPr lang="en" sz="1500">
                <a:solidFill>
                  <a:srgbClr val="073763"/>
                </a:solidFill>
                <a:highlight>
                  <a:srgbClr val="FFFFFF"/>
                </a:highlight>
              </a:rPr>
              <a:t>x̄</a:t>
            </a:r>
            <a:r>
              <a:rPr lang="en" sz="1500">
                <a:solidFill>
                  <a:srgbClr val="073763"/>
                </a:solidFill>
                <a:latin typeface="Times New Roman"/>
                <a:ea typeface="Times New Roman"/>
                <a:cs typeface="Times New Roman"/>
                <a:sym typeface="Times New Roman"/>
              </a:rPr>
              <a:t> = 3.64, sd = 1.75, t(48) = 8.000, </a:t>
            </a:r>
            <a:endParaRPr sz="1500">
              <a:solidFill>
                <a:srgbClr val="07376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rgbClr val="073763"/>
                </a:solidFill>
                <a:latin typeface="Times New Roman"/>
                <a:ea typeface="Times New Roman"/>
                <a:cs typeface="Times New Roman"/>
                <a:sym typeface="Times New Roman"/>
              </a:rPr>
              <a:t>p &lt; 0.001]</a:t>
            </a:r>
            <a:r>
              <a:rPr lang="en" sz="18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300">
              <a:solidFill>
                <a:schemeClr val="dk1"/>
              </a:solidFill>
              <a:latin typeface="Times New Roman"/>
              <a:ea typeface="Times New Roman"/>
              <a:cs typeface="Times New Roman"/>
              <a:sym typeface="Times New Roman"/>
            </a:endParaRPr>
          </a:p>
        </p:txBody>
      </p:sp>
      <p:sp>
        <p:nvSpPr>
          <p:cNvPr id="435" name="Google Shape;435;p49"/>
          <p:cNvSpPr/>
          <p:nvPr/>
        </p:nvSpPr>
        <p:spPr>
          <a:xfrm rot="5400000">
            <a:off x="2693600" y="2449850"/>
            <a:ext cx="141300" cy="1095900"/>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dk1"/>
              </a:solidFill>
            </a:endParaRPr>
          </a:p>
        </p:txBody>
      </p:sp>
      <p:sp>
        <p:nvSpPr>
          <p:cNvPr id="436" name="Google Shape;436;p49"/>
          <p:cNvSpPr txBox="1"/>
          <p:nvPr/>
        </p:nvSpPr>
        <p:spPr>
          <a:xfrm>
            <a:off x="1916150" y="553400"/>
            <a:ext cx="1513500" cy="41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endParaRPr sz="1000"/>
          </a:p>
        </p:txBody>
      </p:sp>
      <p:sp>
        <p:nvSpPr>
          <p:cNvPr id="437" name="Google Shape;437;p49"/>
          <p:cNvSpPr txBox="1"/>
          <p:nvPr/>
        </p:nvSpPr>
        <p:spPr>
          <a:xfrm>
            <a:off x="2546000" y="2622350"/>
            <a:ext cx="436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a:t>
            </a:r>
            <a:endParaRPr sz="1700" b="1"/>
          </a:p>
        </p:txBody>
      </p:sp>
      <p:sp>
        <p:nvSpPr>
          <p:cNvPr id="438" name="Google Shape;438;p49"/>
          <p:cNvSpPr txBox="1"/>
          <p:nvPr/>
        </p:nvSpPr>
        <p:spPr>
          <a:xfrm>
            <a:off x="0" y="4402200"/>
            <a:ext cx="847200" cy="7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ns = p &gt; 0.1</a:t>
            </a:r>
            <a:endParaRPr sz="800"/>
          </a:p>
          <a:p>
            <a:pPr marL="0" lvl="0" indent="0" algn="l" rtl="0">
              <a:spcBef>
                <a:spcPts val="0"/>
              </a:spcBef>
              <a:spcAft>
                <a:spcPts val="0"/>
              </a:spcAft>
              <a:buNone/>
            </a:pPr>
            <a:r>
              <a:rPr lang="en" sz="800"/>
              <a:t>‘ = p &lt; 0.01</a:t>
            </a:r>
            <a:endParaRPr sz="800"/>
          </a:p>
          <a:p>
            <a:pPr marL="0" lvl="0" indent="0" algn="l" rtl="0">
              <a:spcBef>
                <a:spcPts val="0"/>
              </a:spcBef>
              <a:spcAft>
                <a:spcPts val="0"/>
              </a:spcAft>
              <a:buNone/>
            </a:pPr>
            <a:r>
              <a:rPr lang="en" sz="800" b="1"/>
              <a:t>*</a:t>
            </a:r>
            <a:r>
              <a:rPr lang="en" sz="800"/>
              <a:t> = p &lt; 0.05    </a:t>
            </a:r>
            <a:endParaRPr sz="800"/>
          </a:p>
          <a:p>
            <a:pPr marL="0" lvl="0" indent="0" algn="l" rtl="0">
              <a:spcBef>
                <a:spcPts val="0"/>
              </a:spcBef>
              <a:spcAft>
                <a:spcPts val="0"/>
              </a:spcAft>
              <a:buNone/>
            </a:pPr>
            <a:r>
              <a:rPr lang="en" sz="800" b="1"/>
              <a:t>** </a:t>
            </a:r>
            <a:r>
              <a:rPr lang="en" sz="800"/>
              <a:t>= p &lt; 0.01   </a:t>
            </a:r>
            <a:endParaRPr sz="800"/>
          </a:p>
          <a:p>
            <a:pPr marL="0" lvl="0" indent="0" algn="l" rtl="0">
              <a:spcBef>
                <a:spcPts val="0"/>
              </a:spcBef>
              <a:spcAft>
                <a:spcPts val="0"/>
              </a:spcAft>
              <a:buNone/>
            </a:pPr>
            <a:r>
              <a:rPr lang="en" sz="800" b="1"/>
              <a:t>***</a:t>
            </a:r>
            <a:r>
              <a:rPr lang="en" sz="800"/>
              <a:t> = p &lt; 0.001</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sp>
        <p:nvSpPr>
          <p:cNvPr id="443" name="Google Shape;443;p50"/>
          <p:cNvSpPr txBox="1"/>
          <p:nvPr/>
        </p:nvSpPr>
        <p:spPr>
          <a:xfrm>
            <a:off x="6320350" y="1561700"/>
            <a:ext cx="2408100" cy="25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Times New Roman"/>
                <a:ea typeface="Times New Roman"/>
                <a:cs typeface="Times New Roman"/>
                <a:sym typeface="Times New Roman"/>
              </a:rPr>
              <a:t>Intensity alone fails to be predictive of how much we regulate.</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300">
              <a:solidFill>
                <a:srgbClr val="07376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300">
                <a:solidFill>
                  <a:srgbClr val="073763"/>
                </a:solidFill>
                <a:latin typeface="Times New Roman"/>
                <a:ea typeface="Times New Roman"/>
                <a:cs typeface="Times New Roman"/>
                <a:sym typeface="Times New Roman"/>
              </a:rPr>
              <a:t>[F(1,1163) = 0.394, b = -0.018, 95% CI (-0.104, 0.067), </a:t>
            </a:r>
            <a:endParaRPr sz="1300">
              <a:solidFill>
                <a:srgbClr val="07376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300">
                <a:solidFill>
                  <a:srgbClr val="073763"/>
                </a:solidFill>
                <a:latin typeface="Times New Roman"/>
                <a:ea typeface="Times New Roman"/>
                <a:cs typeface="Times New Roman"/>
                <a:sym typeface="Times New Roman"/>
              </a:rPr>
              <a:t>r</a:t>
            </a:r>
            <a:r>
              <a:rPr lang="en" sz="1300" baseline="-25000">
                <a:solidFill>
                  <a:srgbClr val="073763"/>
                </a:solidFill>
                <a:latin typeface="Times New Roman"/>
                <a:ea typeface="Times New Roman"/>
                <a:cs typeface="Times New Roman"/>
                <a:sym typeface="Times New Roman"/>
              </a:rPr>
              <a:t>adj.</a:t>
            </a:r>
            <a:r>
              <a:rPr lang="en" sz="1300">
                <a:solidFill>
                  <a:srgbClr val="073763"/>
                </a:solidFill>
                <a:latin typeface="Times New Roman"/>
                <a:ea typeface="Times New Roman"/>
                <a:cs typeface="Times New Roman"/>
                <a:sym typeface="Times New Roman"/>
              </a:rPr>
              <a:t> =.001, p &gt; 0.1]</a:t>
            </a:r>
            <a:r>
              <a:rPr lang="en" sz="1600">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200">
              <a:solidFill>
                <a:schemeClr val="dk1"/>
              </a:solidFill>
              <a:latin typeface="Times New Roman"/>
              <a:ea typeface="Times New Roman"/>
              <a:cs typeface="Times New Roman"/>
              <a:sym typeface="Times New Roman"/>
            </a:endParaRPr>
          </a:p>
        </p:txBody>
      </p:sp>
      <p:sp>
        <p:nvSpPr>
          <p:cNvPr id="444" name="Google Shape;444;p50"/>
          <p:cNvSpPr txBox="1"/>
          <p:nvPr/>
        </p:nvSpPr>
        <p:spPr>
          <a:xfrm>
            <a:off x="1916150" y="553400"/>
            <a:ext cx="1513500" cy="41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endParaRPr sz="1000"/>
          </a:p>
        </p:txBody>
      </p:sp>
      <p:sp>
        <p:nvSpPr>
          <p:cNvPr id="445" name="Google Shape;445;p50"/>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Emotional Intensity Alone Does Not Predict Regulation Extent</a:t>
            </a:r>
            <a:endParaRPr sz="2200" b="1">
              <a:solidFill>
                <a:srgbClr val="073763"/>
              </a:solidFill>
            </a:endParaRPr>
          </a:p>
        </p:txBody>
      </p:sp>
      <p:pic>
        <p:nvPicPr>
          <p:cNvPr id="446" name="Google Shape;446;p50"/>
          <p:cNvPicPr preferRelativeResize="0"/>
          <p:nvPr/>
        </p:nvPicPr>
        <p:blipFill>
          <a:blip r:embed="rId3">
            <a:alphaModFix/>
          </a:blip>
          <a:stretch>
            <a:fillRect/>
          </a:stretch>
        </p:blipFill>
        <p:spPr>
          <a:xfrm>
            <a:off x="152400" y="1151800"/>
            <a:ext cx="6015550" cy="33348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txBox="1"/>
          <p:nvPr/>
        </p:nvSpPr>
        <p:spPr>
          <a:xfrm>
            <a:off x="6320350" y="1561700"/>
            <a:ext cx="2408100" cy="25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Times New Roman"/>
                <a:ea typeface="Times New Roman"/>
                <a:cs typeface="Times New Roman"/>
                <a:sym typeface="Times New Roman"/>
              </a:rPr>
              <a:t>When we add valence to the relationship between emotional intensity and regulation extent, we find a significant interaction. </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300">
              <a:solidFill>
                <a:srgbClr val="07376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300">
                <a:solidFill>
                  <a:srgbClr val="073763"/>
                </a:solidFill>
                <a:latin typeface="Times New Roman"/>
                <a:ea typeface="Times New Roman"/>
                <a:cs typeface="Times New Roman"/>
                <a:sym typeface="Times New Roman"/>
              </a:rPr>
              <a:t>[F(3,1161) = 142.000, b = -0.746, 95% CI (-0.898, -0.595), </a:t>
            </a:r>
            <a:endParaRPr sz="1300">
              <a:solidFill>
                <a:srgbClr val="07376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300">
                <a:solidFill>
                  <a:srgbClr val="073763"/>
                </a:solidFill>
                <a:latin typeface="Times New Roman"/>
                <a:ea typeface="Times New Roman"/>
                <a:cs typeface="Times New Roman"/>
                <a:sym typeface="Times New Roman"/>
              </a:rPr>
              <a:t>r</a:t>
            </a:r>
            <a:r>
              <a:rPr lang="en" sz="1300" baseline="-25000">
                <a:solidFill>
                  <a:srgbClr val="073763"/>
                </a:solidFill>
                <a:latin typeface="Times New Roman"/>
                <a:ea typeface="Times New Roman"/>
                <a:cs typeface="Times New Roman"/>
                <a:sym typeface="Times New Roman"/>
              </a:rPr>
              <a:t>adj.</a:t>
            </a:r>
            <a:r>
              <a:rPr lang="en" sz="1300">
                <a:solidFill>
                  <a:srgbClr val="073763"/>
                </a:solidFill>
                <a:latin typeface="Times New Roman"/>
                <a:ea typeface="Times New Roman"/>
                <a:cs typeface="Times New Roman"/>
                <a:sym typeface="Times New Roman"/>
              </a:rPr>
              <a:t> =.267, p &lt; 0.001]</a:t>
            </a:r>
            <a:r>
              <a:rPr lang="en" sz="1600">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200">
              <a:solidFill>
                <a:schemeClr val="dk1"/>
              </a:solidFill>
              <a:latin typeface="Times New Roman"/>
              <a:ea typeface="Times New Roman"/>
              <a:cs typeface="Times New Roman"/>
              <a:sym typeface="Times New Roman"/>
            </a:endParaRPr>
          </a:p>
        </p:txBody>
      </p:sp>
      <p:sp>
        <p:nvSpPr>
          <p:cNvPr id="452" name="Google Shape;452;p51"/>
          <p:cNvSpPr txBox="1"/>
          <p:nvPr/>
        </p:nvSpPr>
        <p:spPr>
          <a:xfrm>
            <a:off x="1916150" y="553400"/>
            <a:ext cx="1513500" cy="41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endParaRPr sz="1000"/>
          </a:p>
        </p:txBody>
      </p:sp>
      <p:sp>
        <p:nvSpPr>
          <p:cNvPr id="453" name="Google Shape;453;p51"/>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Intensity / Valence of Emotion Predicts Regulation Extent</a:t>
            </a:r>
            <a:endParaRPr sz="2200" b="1">
              <a:solidFill>
                <a:srgbClr val="073763"/>
              </a:solidFill>
            </a:endParaRPr>
          </a:p>
        </p:txBody>
      </p:sp>
      <p:pic>
        <p:nvPicPr>
          <p:cNvPr id="454" name="Google Shape;454;p51"/>
          <p:cNvPicPr preferRelativeResize="0"/>
          <p:nvPr/>
        </p:nvPicPr>
        <p:blipFill>
          <a:blip r:embed="rId3">
            <a:alphaModFix/>
          </a:blip>
          <a:stretch>
            <a:fillRect/>
          </a:stretch>
        </p:blipFill>
        <p:spPr>
          <a:xfrm>
            <a:off x="152400" y="1151800"/>
            <a:ext cx="6015548" cy="33506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2"/>
          <p:cNvSpPr txBox="1"/>
          <p:nvPr/>
        </p:nvSpPr>
        <p:spPr>
          <a:xfrm>
            <a:off x="6313900" y="1459250"/>
            <a:ext cx="2408100" cy="273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chemeClr val="dk1"/>
                </a:solidFill>
                <a:latin typeface="Times New Roman"/>
                <a:ea typeface="Times New Roman"/>
                <a:cs typeface="Times New Roman"/>
                <a:sym typeface="Times New Roman"/>
              </a:rPr>
              <a:t>A simple slopes moderation analysis suggests valence is moderating this relationship.</a:t>
            </a:r>
            <a:endParaRPr sz="15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chemeClr val="dk1"/>
                </a:solidFill>
                <a:latin typeface="Times New Roman"/>
                <a:ea typeface="Times New Roman"/>
                <a:cs typeface="Times New Roman"/>
                <a:sym typeface="Times New Roman"/>
              </a:rPr>
              <a:t> Positive </a:t>
            </a:r>
            <a:r>
              <a:rPr lang="en" sz="1200">
                <a:solidFill>
                  <a:srgbClr val="073763"/>
                </a:solidFill>
                <a:latin typeface="Times New Roman"/>
                <a:ea typeface="Times New Roman"/>
                <a:cs typeface="Times New Roman"/>
                <a:sym typeface="Times New Roman"/>
              </a:rPr>
              <a:t>[b = -0.14, t(1161)= -2.43, p = 0.02]</a:t>
            </a:r>
            <a:r>
              <a:rPr lang="en" sz="1500">
                <a:solidFill>
                  <a:schemeClr val="dk1"/>
                </a:solidFill>
                <a:latin typeface="Times New Roman"/>
                <a:ea typeface="Times New Roman"/>
                <a:cs typeface="Times New Roman"/>
                <a:sym typeface="Times New Roman"/>
              </a:rPr>
              <a:t> and negative valences </a:t>
            </a:r>
            <a:r>
              <a:rPr lang="en" sz="1200">
                <a:solidFill>
                  <a:srgbClr val="073763"/>
                </a:solidFill>
                <a:latin typeface="Times New Roman"/>
                <a:ea typeface="Times New Roman"/>
                <a:cs typeface="Times New Roman"/>
                <a:sym typeface="Times New Roman"/>
              </a:rPr>
              <a:t>[b = 0.31, t(1161)= 6.26, p &lt; 0.001]</a:t>
            </a:r>
            <a:r>
              <a:rPr lang="en" sz="1500">
                <a:solidFill>
                  <a:schemeClr val="dk1"/>
                </a:solidFill>
                <a:latin typeface="Times New Roman"/>
                <a:ea typeface="Times New Roman"/>
                <a:cs typeface="Times New Roman"/>
                <a:sym typeface="Times New Roman"/>
              </a:rPr>
              <a:t> both demonstrated significance.</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sp>
        <p:nvSpPr>
          <p:cNvPr id="460" name="Google Shape;460;p52"/>
          <p:cNvSpPr txBox="1"/>
          <p:nvPr/>
        </p:nvSpPr>
        <p:spPr>
          <a:xfrm>
            <a:off x="1916150" y="553400"/>
            <a:ext cx="1513500" cy="41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endParaRPr sz="1000"/>
          </a:p>
        </p:txBody>
      </p:sp>
      <p:sp>
        <p:nvSpPr>
          <p:cNvPr id="461" name="Google Shape;461;p52"/>
          <p:cNvSpPr/>
          <p:nvPr/>
        </p:nvSpPr>
        <p:spPr>
          <a:xfrm rot="5400000">
            <a:off x="3499025" y="307250"/>
            <a:ext cx="141300" cy="4173900"/>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dk1"/>
              </a:solidFill>
            </a:endParaRPr>
          </a:p>
        </p:txBody>
      </p:sp>
      <p:sp>
        <p:nvSpPr>
          <p:cNvPr id="462" name="Google Shape;462;p52"/>
          <p:cNvSpPr txBox="1"/>
          <p:nvPr/>
        </p:nvSpPr>
        <p:spPr>
          <a:xfrm>
            <a:off x="3351425" y="1986650"/>
            <a:ext cx="436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t>ns</a:t>
            </a:r>
            <a:endParaRPr sz="1700"/>
          </a:p>
        </p:txBody>
      </p:sp>
      <p:pic>
        <p:nvPicPr>
          <p:cNvPr id="463" name="Google Shape;463;p52"/>
          <p:cNvPicPr preferRelativeResize="0"/>
          <p:nvPr/>
        </p:nvPicPr>
        <p:blipFill>
          <a:blip r:embed="rId3">
            <a:alphaModFix/>
          </a:blip>
          <a:stretch>
            <a:fillRect/>
          </a:stretch>
        </p:blipFill>
        <p:spPr>
          <a:xfrm>
            <a:off x="152400" y="1151800"/>
            <a:ext cx="6015548" cy="3350605"/>
          </a:xfrm>
          <a:prstGeom prst="rect">
            <a:avLst/>
          </a:prstGeom>
          <a:noFill/>
          <a:ln>
            <a:noFill/>
          </a:ln>
        </p:spPr>
      </p:pic>
      <p:sp>
        <p:nvSpPr>
          <p:cNvPr id="464" name="Google Shape;464;p52"/>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Valence Moderates Intensity and Regulation Extent</a:t>
            </a:r>
            <a:endParaRPr sz="2200" b="1">
              <a:solidFill>
                <a:srgbClr val="073763"/>
              </a:solidFill>
            </a:endParaRPr>
          </a:p>
        </p:txBody>
      </p:sp>
      <p:sp>
        <p:nvSpPr>
          <p:cNvPr id="465" name="Google Shape;465;p52"/>
          <p:cNvSpPr txBox="1"/>
          <p:nvPr/>
        </p:nvSpPr>
        <p:spPr>
          <a:xfrm>
            <a:off x="-64400" y="4563950"/>
            <a:ext cx="1264500" cy="656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00" baseline="30000"/>
              <a:t>16</a:t>
            </a:r>
            <a:r>
              <a:rPr lang="en" sz="900"/>
              <a:t> Weiss et al., 2015</a:t>
            </a:r>
            <a:endParaRPr sz="900"/>
          </a:p>
          <a:p>
            <a:pPr marL="0" lvl="0" indent="0" algn="l" rtl="0">
              <a:spcBef>
                <a:spcPts val="0"/>
              </a:spcBef>
              <a:spcAft>
                <a:spcPts val="0"/>
              </a:spcAft>
              <a:buNone/>
            </a:pPr>
            <a:r>
              <a:rPr lang="en" sz="900" baseline="30000">
                <a:solidFill>
                  <a:schemeClr val="dk1"/>
                </a:solidFill>
              </a:rPr>
              <a:t>17</a:t>
            </a:r>
            <a:r>
              <a:rPr lang="en" sz="900">
                <a:solidFill>
                  <a:schemeClr val="dk1"/>
                </a:solidFill>
              </a:rPr>
              <a:t> Cyders et al., 2012</a:t>
            </a:r>
            <a:endParaRPr sz="900">
              <a:solidFill>
                <a:schemeClr val="dk1"/>
              </a:solidFill>
            </a:endParaRPr>
          </a:p>
          <a:p>
            <a:pPr marL="0" lvl="0" indent="0" algn="l" rtl="0">
              <a:spcBef>
                <a:spcPts val="0"/>
              </a:spcBef>
              <a:spcAft>
                <a:spcPts val="0"/>
              </a:spcAft>
              <a:buNone/>
            </a:pPr>
            <a:r>
              <a:rPr lang="en" sz="900" baseline="30000">
                <a:solidFill>
                  <a:schemeClr val="dk1"/>
                </a:solidFill>
              </a:rPr>
              <a:t>18  </a:t>
            </a:r>
            <a:r>
              <a:rPr lang="en" sz="900">
                <a:solidFill>
                  <a:schemeClr val="dk1"/>
                </a:solidFill>
              </a:rPr>
              <a:t>Cyders et al., 2007</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baseline="30000">
                <a:solidFill>
                  <a:schemeClr val="dk1"/>
                </a:solidFill>
              </a:rPr>
              <a:t>19</a:t>
            </a:r>
            <a:r>
              <a:rPr lang="en" sz="900">
                <a:solidFill>
                  <a:schemeClr val="dk1"/>
                </a:solidFill>
              </a:rPr>
              <a:t> Billieux et al., 2010</a:t>
            </a:r>
            <a:endParaRPr sz="9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3"/>
          <p:cNvSpPr txBox="1"/>
          <p:nvPr/>
        </p:nvSpPr>
        <p:spPr>
          <a:xfrm>
            <a:off x="1417700" y="4203650"/>
            <a:ext cx="6308700" cy="9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a:solidFill>
                  <a:schemeClr val="dk1"/>
                </a:solidFill>
                <a:latin typeface="Times New Roman"/>
                <a:ea typeface="Times New Roman"/>
                <a:cs typeface="Times New Roman"/>
                <a:sym typeface="Times New Roman"/>
              </a:rPr>
              <a:t>Negative emotional intensity demonstrated predictive value towards </a:t>
            </a:r>
            <a:endParaRPr sz="17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sz="1700">
                <a:solidFill>
                  <a:schemeClr val="dk1"/>
                </a:solidFill>
                <a:latin typeface="Times New Roman"/>
                <a:ea typeface="Times New Roman"/>
                <a:cs typeface="Times New Roman"/>
                <a:sym typeface="Times New Roman"/>
              </a:rPr>
              <a:t>regulation extent while accounting for individual differences    </a:t>
            </a:r>
            <a:endParaRPr sz="17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a:solidFill>
                  <a:srgbClr val="073763"/>
                </a:solidFill>
                <a:latin typeface="Times New Roman"/>
                <a:ea typeface="Times New Roman"/>
                <a:cs typeface="Times New Roman"/>
                <a:sym typeface="Times New Roman"/>
              </a:rPr>
              <a:t>[b = 0.2648, 95% CI(0.124, 0.403), p &lt; 0.001].</a:t>
            </a:r>
            <a:endParaRPr sz="1700">
              <a:solidFill>
                <a:schemeClr val="dk1"/>
              </a:solidFill>
              <a:latin typeface="Times New Roman"/>
              <a:ea typeface="Times New Roman"/>
              <a:cs typeface="Times New Roman"/>
              <a:sym typeface="Times New Roman"/>
            </a:endParaRPr>
          </a:p>
        </p:txBody>
      </p:sp>
      <p:sp>
        <p:nvSpPr>
          <p:cNvPr id="471" name="Google Shape;471;p53"/>
          <p:cNvSpPr txBox="1"/>
          <p:nvPr/>
        </p:nvSpPr>
        <p:spPr>
          <a:xfrm>
            <a:off x="1916150" y="553400"/>
            <a:ext cx="1513500" cy="41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endParaRPr sz="1000"/>
          </a:p>
        </p:txBody>
      </p:sp>
      <p:sp>
        <p:nvSpPr>
          <p:cNvPr id="472" name="Google Shape;472;p53"/>
          <p:cNvSpPr txBox="1">
            <a:spLocks noGrp="1"/>
          </p:cNvSpPr>
          <p:nvPr>
            <p:ph type="subTitle" idx="1"/>
          </p:nvPr>
        </p:nvSpPr>
        <p:spPr>
          <a:xfrm>
            <a:off x="243600" y="206800"/>
            <a:ext cx="8588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Intensity of Negative Emotion Predicts Regulation Extent</a:t>
            </a:r>
            <a:endParaRPr sz="2200" b="1">
              <a:solidFill>
                <a:srgbClr val="073763"/>
              </a:solidFill>
            </a:endParaRPr>
          </a:p>
        </p:txBody>
      </p:sp>
      <p:pic>
        <p:nvPicPr>
          <p:cNvPr id="473" name="Google Shape;473;p53"/>
          <p:cNvPicPr preferRelativeResize="0"/>
          <p:nvPr/>
        </p:nvPicPr>
        <p:blipFill>
          <a:blip r:embed="rId3">
            <a:alphaModFix/>
          </a:blip>
          <a:stretch>
            <a:fillRect/>
          </a:stretch>
        </p:blipFill>
        <p:spPr>
          <a:xfrm>
            <a:off x="1417711" y="711650"/>
            <a:ext cx="6308575" cy="3491999"/>
          </a:xfrm>
          <a:prstGeom prst="rect">
            <a:avLst/>
          </a:prstGeom>
          <a:noFill/>
          <a:ln>
            <a:noFill/>
          </a:ln>
        </p:spPr>
      </p:pic>
      <p:sp>
        <p:nvSpPr>
          <p:cNvPr id="474" name="Google Shape;474;p53"/>
          <p:cNvSpPr txBox="1"/>
          <p:nvPr/>
        </p:nvSpPr>
        <p:spPr>
          <a:xfrm>
            <a:off x="1646975" y="711650"/>
            <a:ext cx="2742600" cy="6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Model of Best Fit:</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000">
                <a:solidFill>
                  <a:srgbClr val="073763"/>
                </a:solidFill>
                <a:latin typeface="Times New Roman"/>
                <a:ea typeface="Times New Roman"/>
                <a:cs typeface="Times New Roman"/>
                <a:sym typeface="Times New Roman"/>
              </a:rPr>
              <a:t>[ Regulation ~ Emotion + (Emotion | Participant)]</a:t>
            </a:r>
            <a:r>
              <a:rPr lang="en" sz="13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4"/>
          <p:cNvSpPr txBox="1"/>
          <p:nvPr/>
        </p:nvSpPr>
        <p:spPr>
          <a:xfrm>
            <a:off x="1417700" y="4203650"/>
            <a:ext cx="6308700" cy="9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chemeClr val="dk1"/>
                </a:solidFill>
                <a:latin typeface="Times New Roman"/>
                <a:ea typeface="Times New Roman"/>
                <a:cs typeface="Times New Roman"/>
                <a:sym typeface="Times New Roman"/>
              </a:rPr>
              <a:t>Positive emotional intensity DID NOT  predict regulation extent </a:t>
            </a:r>
            <a:endParaRPr sz="17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700">
                <a:solidFill>
                  <a:schemeClr val="dk1"/>
                </a:solidFill>
                <a:latin typeface="Times New Roman"/>
                <a:ea typeface="Times New Roman"/>
                <a:cs typeface="Times New Roman"/>
                <a:sym typeface="Times New Roman"/>
              </a:rPr>
              <a:t>while accounting for individual differences </a:t>
            </a:r>
            <a:endParaRPr sz="170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a:solidFill>
                  <a:srgbClr val="073763"/>
                </a:solidFill>
                <a:latin typeface="Times New Roman"/>
                <a:ea typeface="Times New Roman"/>
                <a:cs typeface="Times New Roman"/>
                <a:sym typeface="Times New Roman"/>
              </a:rPr>
              <a:t>[b = -0.0429, 95% CI(-0.180, 0.0943), p = 0.53]</a:t>
            </a:r>
            <a:r>
              <a:rPr lang="en" sz="1700">
                <a:solidFill>
                  <a:schemeClr val="dk1"/>
                </a:solidFill>
                <a:latin typeface="Times New Roman"/>
                <a:ea typeface="Times New Roman"/>
                <a:cs typeface="Times New Roman"/>
                <a:sym typeface="Times New Roman"/>
              </a:rPr>
              <a:t>. </a:t>
            </a:r>
            <a:endParaRPr sz="17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endParaRPr sz="1300">
              <a:solidFill>
                <a:schemeClr val="dk1"/>
              </a:solidFill>
              <a:latin typeface="Times New Roman"/>
              <a:ea typeface="Times New Roman"/>
              <a:cs typeface="Times New Roman"/>
              <a:sym typeface="Times New Roman"/>
            </a:endParaRPr>
          </a:p>
        </p:txBody>
      </p:sp>
      <p:sp>
        <p:nvSpPr>
          <p:cNvPr id="480" name="Google Shape;480;p54"/>
          <p:cNvSpPr txBox="1"/>
          <p:nvPr/>
        </p:nvSpPr>
        <p:spPr>
          <a:xfrm>
            <a:off x="1916150" y="553400"/>
            <a:ext cx="1513500" cy="41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endParaRPr sz="1000"/>
          </a:p>
        </p:txBody>
      </p:sp>
      <p:sp>
        <p:nvSpPr>
          <p:cNvPr id="481" name="Google Shape;481;p54"/>
          <p:cNvSpPr txBox="1"/>
          <p:nvPr/>
        </p:nvSpPr>
        <p:spPr>
          <a:xfrm>
            <a:off x="1646975" y="711650"/>
            <a:ext cx="2742600" cy="6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Model of Best Fit:</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000">
                <a:solidFill>
                  <a:srgbClr val="073763"/>
                </a:solidFill>
                <a:latin typeface="Times New Roman"/>
                <a:ea typeface="Times New Roman"/>
                <a:cs typeface="Times New Roman"/>
                <a:sym typeface="Times New Roman"/>
              </a:rPr>
              <a:t>[ Regulation ~ Emotion + (Emotion | Participant)]</a:t>
            </a:r>
            <a:r>
              <a:rPr lang="en" sz="1300">
                <a:solidFill>
                  <a:schemeClr val="dk1"/>
                </a:solidFill>
                <a:latin typeface="Times New Roman"/>
                <a:ea typeface="Times New Roman"/>
                <a:cs typeface="Times New Roman"/>
                <a:sym typeface="Times New Roman"/>
              </a:rPr>
              <a:t> </a:t>
            </a:r>
            <a:endParaRPr/>
          </a:p>
        </p:txBody>
      </p:sp>
      <p:sp>
        <p:nvSpPr>
          <p:cNvPr id="482" name="Google Shape;482;p54"/>
          <p:cNvSpPr txBox="1">
            <a:spLocks noGrp="1"/>
          </p:cNvSpPr>
          <p:nvPr>
            <p:ph type="subTitle" idx="1"/>
          </p:nvPr>
        </p:nvSpPr>
        <p:spPr>
          <a:xfrm>
            <a:off x="0" y="206800"/>
            <a:ext cx="914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Intensity of Positive Emotion Does Not Predict Regulation Extent</a:t>
            </a:r>
            <a:endParaRPr sz="2200" b="1">
              <a:solidFill>
                <a:srgbClr val="073763"/>
              </a:solidFill>
            </a:endParaRPr>
          </a:p>
        </p:txBody>
      </p:sp>
      <p:pic>
        <p:nvPicPr>
          <p:cNvPr id="483" name="Google Shape;483;p54"/>
          <p:cNvPicPr preferRelativeResize="0"/>
          <p:nvPr/>
        </p:nvPicPr>
        <p:blipFill>
          <a:blip r:embed="rId3">
            <a:alphaModFix/>
          </a:blip>
          <a:stretch>
            <a:fillRect/>
          </a:stretch>
        </p:blipFill>
        <p:spPr>
          <a:xfrm>
            <a:off x="1431100" y="711650"/>
            <a:ext cx="6281791" cy="3492000"/>
          </a:xfrm>
          <a:prstGeom prst="rect">
            <a:avLst/>
          </a:prstGeom>
          <a:noFill/>
          <a:ln>
            <a:noFill/>
          </a:ln>
        </p:spPr>
      </p:pic>
      <p:sp>
        <p:nvSpPr>
          <p:cNvPr id="484" name="Google Shape;484;p54"/>
          <p:cNvSpPr txBox="1"/>
          <p:nvPr/>
        </p:nvSpPr>
        <p:spPr>
          <a:xfrm>
            <a:off x="1646975" y="711650"/>
            <a:ext cx="2742600" cy="6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Model of Best Fit:</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000">
                <a:solidFill>
                  <a:srgbClr val="073763"/>
                </a:solidFill>
                <a:latin typeface="Times New Roman"/>
                <a:ea typeface="Times New Roman"/>
                <a:cs typeface="Times New Roman"/>
                <a:sym typeface="Times New Roman"/>
              </a:rPr>
              <a:t>[ Regulation ~ Emotion + (Emotion | Participant)]</a:t>
            </a:r>
            <a:r>
              <a:rPr lang="en" sz="1300">
                <a:solidFill>
                  <a:schemeClr val="dk1"/>
                </a:solidFill>
                <a:latin typeface="Times New Roman"/>
                <a:ea typeface="Times New Roman"/>
                <a:cs typeface="Times New Roman"/>
                <a:sym typeface="Times New Roman"/>
              </a:rPr>
              <a:t> </a:t>
            </a:r>
            <a:endParaRPr/>
          </a:p>
        </p:txBody>
      </p:sp>
      <p:sp>
        <p:nvSpPr>
          <p:cNvPr id="485" name="Google Shape;485;p54"/>
          <p:cNvSpPr txBox="1"/>
          <p:nvPr/>
        </p:nvSpPr>
        <p:spPr>
          <a:xfrm>
            <a:off x="-48300" y="4537850"/>
            <a:ext cx="1811700" cy="66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00" baseline="30000">
                <a:solidFill>
                  <a:schemeClr val="dk1"/>
                </a:solidFill>
              </a:rPr>
              <a:t>16</a:t>
            </a:r>
            <a:r>
              <a:rPr lang="en" sz="900">
                <a:solidFill>
                  <a:schemeClr val="dk1"/>
                </a:solidFill>
              </a:rPr>
              <a:t> Weiss et al., 2015</a:t>
            </a:r>
            <a:endParaRPr sz="900" baseline="30000"/>
          </a:p>
          <a:p>
            <a:pPr marL="0" lvl="0" indent="0" algn="l" rtl="0">
              <a:spcBef>
                <a:spcPts val="0"/>
              </a:spcBef>
              <a:spcAft>
                <a:spcPts val="0"/>
              </a:spcAft>
              <a:buNone/>
            </a:pPr>
            <a:r>
              <a:rPr lang="en" sz="900" baseline="30000"/>
              <a:t>20</a:t>
            </a:r>
            <a:r>
              <a:rPr lang="en" sz="900"/>
              <a:t> Alves et al., 2015</a:t>
            </a:r>
            <a:endParaRPr sz="900"/>
          </a:p>
          <a:p>
            <a:pPr marL="0" lvl="0" indent="0" algn="l" rtl="0">
              <a:spcBef>
                <a:spcPts val="0"/>
              </a:spcBef>
              <a:spcAft>
                <a:spcPts val="0"/>
              </a:spcAft>
              <a:buNone/>
            </a:pPr>
            <a:r>
              <a:rPr lang="en" sz="900" baseline="30000">
                <a:solidFill>
                  <a:schemeClr val="dk1"/>
                </a:solidFill>
              </a:rPr>
              <a:t>21</a:t>
            </a:r>
            <a:r>
              <a:rPr lang="en" sz="900">
                <a:solidFill>
                  <a:schemeClr val="dk1"/>
                </a:solidFill>
              </a:rPr>
              <a:t> Koch et al., 2016</a:t>
            </a:r>
            <a:endParaRPr sz="900">
              <a:solidFill>
                <a:schemeClr val="dk1"/>
              </a:solidFill>
            </a:endParaRPr>
          </a:p>
          <a:p>
            <a:pPr marL="0" lvl="0" indent="0" algn="l" rtl="0">
              <a:spcBef>
                <a:spcPts val="0"/>
              </a:spcBef>
              <a:spcAft>
                <a:spcPts val="0"/>
              </a:spcAft>
              <a:buNone/>
            </a:pPr>
            <a:r>
              <a:rPr lang="en" sz="900" baseline="30000">
                <a:solidFill>
                  <a:schemeClr val="dk1"/>
                </a:solidFill>
              </a:rPr>
              <a:t>22</a:t>
            </a:r>
            <a:r>
              <a:rPr lang="en" sz="900">
                <a:solidFill>
                  <a:schemeClr val="dk1"/>
                </a:solidFill>
              </a:rPr>
              <a:t> Chavez &amp; Heatherton, 2015</a:t>
            </a:r>
            <a:endParaRPr sz="9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ctrTitle"/>
          </p:nvPr>
        </p:nvSpPr>
        <p:spPr>
          <a:xfrm>
            <a:off x="-101775" y="195975"/>
            <a:ext cx="8520600" cy="94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Why collaborate?</a:t>
            </a:r>
            <a:endParaRPr/>
          </a:p>
        </p:txBody>
      </p:sp>
      <p:sp>
        <p:nvSpPr>
          <p:cNvPr id="178" name="Google Shape;178;p28"/>
          <p:cNvSpPr txBox="1"/>
          <p:nvPr/>
        </p:nvSpPr>
        <p:spPr>
          <a:xfrm>
            <a:off x="525900" y="1141275"/>
            <a:ext cx="8092200" cy="3540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friendships</a:t>
            </a:r>
            <a:endParaRPr sz="1800"/>
          </a:p>
          <a:p>
            <a:pPr marL="0" lvl="0" indent="0" algn="l" rtl="0">
              <a:spcBef>
                <a:spcPts val="0"/>
              </a:spcBef>
              <a:spcAft>
                <a:spcPts val="0"/>
              </a:spcAft>
              <a:buNone/>
            </a:pPr>
            <a:r>
              <a:rPr lang="en" sz="1800"/>
              <a:t>Also,</a:t>
            </a:r>
            <a:endParaRPr sz="1800"/>
          </a:p>
          <a:p>
            <a:pPr marL="457200" lvl="0" indent="-342900" algn="l" rtl="0">
              <a:spcBef>
                <a:spcPts val="0"/>
              </a:spcBef>
              <a:spcAft>
                <a:spcPts val="0"/>
              </a:spcAft>
              <a:buSzPts val="1800"/>
              <a:buChar char="●"/>
            </a:pPr>
            <a:r>
              <a:rPr lang="en" sz="1800"/>
              <a:t>Lab-based studies provide valuable insights to behavioral and cognitive processes</a:t>
            </a:r>
            <a:endParaRPr sz="1800"/>
          </a:p>
          <a:p>
            <a:pPr marL="914400" lvl="1" indent="-342900" algn="l" rtl="0">
              <a:spcBef>
                <a:spcPts val="0"/>
              </a:spcBef>
              <a:spcAft>
                <a:spcPts val="0"/>
              </a:spcAft>
              <a:buSzPts val="1800"/>
              <a:buChar char="○"/>
            </a:pPr>
            <a:r>
              <a:rPr lang="en" sz="1800"/>
              <a:t>However, the generalizations of such findings may be limited</a:t>
            </a:r>
            <a:endParaRPr sz="1800"/>
          </a:p>
          <a:p>
            <a:pPr marL="457200" lvl="0" indent="-342900" algn="l" rtl="0">
              <a:spcBef>
                <a:spcPts val="0"/>
              </a:spcBef>
              <a:spcAft>
                <a:spcPts val="0"/>
              </a:spcAft>
              <a:buSzPts val="1800"/>
              <a:buChar char="●"/>
            </a:pPr>
            <a:r>
              <a:rPr lang="en" sz="1800"/>
              <a:t>In real-world settings, a range of emotionally rich stimuli may elicit a variety of spontaneous responses (e.g., self-regulation, physiological effects) that contribute to how experiences are encoded and recalled </a:t>
            </a:r>
            <a:endParaRPr sz="1800"/>
          </a:p>
          <a:p>
            <a:pPr marL="0" lvl="0" indent="0" algn="l" rtl="0">
              <a:spcBef>
                <a:spcPts val="0"/>
              </a:spcBef>
              <a:spcAft>
                <a:spcPts val="0"/>
              </a:spcAft>
              <a:buNone/>
            </a:pPr>
            <a:endParaRPr sz="1800"/>
          </a:p>
        </p:txBody>
      </p:sp>
      <p:pic>
        <p:nvPicPr>
          <p:cNvPr id="179" name="Google Shape;179;p28"/>
          <p:cNvPicPr preferRelativeResize="0"/>
          <p:nvPr/>
        </p:nvPicPr>
        <p:blipFill>
          <a:blip r:embed="rId3">
            <a:alphaModFix/>
          </a:blip>
          <a:stretch>
            <a:fillRect/>
          </a:stretch>
        </p:blipFill>
        <p:spPr>
          <a:xfrm>
            <a:off x="2372488" y="3493875"/>
            <a:ext cx="4399016" cy="1649625"/>
          </a:xfrm>
          <a:prstGeom prst="rect">
            <a:avLst/>
          </a:prstGeom>
          <a:noFill/>
          <a:ln>
            <a:noFill/>
          </a:ln>
        </p:spPr>
      </p:pic>
      <p:pic>
        <p:nvPicPr>
          <p:cNvPr id="180" name="Google Shape;180;p28"/>
          <p:cNvPicPr preferRelativeResize="0"/>
          <p:nvPr/>
        </p:nvPicPr>
        <p:blipFill>
          <a:blip r:embed="rId4">
            <a:alphaModFix/>
          </a:blip>
          <a:stretch>
            <a:fillRect/>
          </a:stretch>
        </p:blipFill>
        <p:spPr>
          <a:xfrm>
            <a:off x="367400" y="3678178"/>
            <a:ext cx="1604875" cy="1281022"/>
          </a:xfrm>
          <a:prstGeom prst="rect">
            <a:avLst/>
          </a:prstGeom>
          <a:noFill/>
          <a:ln>
            <a:noFill/>
          </a:ln>
        </p:spPr>
      </p:pic>
      <p:grpSp>
        <p:nvGrpSpPr>
          <p:cNvPr id="181" name="Google Shape;181;p28"/>
          <p:cNvGrpSpPr/>
          <p:nvPr/>
        </p:nvGrpSpPr>
        <p:grpSpPr>
          <a:xfrm>
            <a:off x="7229157" y="3678163"/>
            <a:ext cx="1604879" cy="1435352"/>
            <a:chOff x="7172845" y="3732688"/>
            <a:chExt cx="1604879" cy="1435352"/>
          </a:xfrm>
        </p:grpSpPr>
        <p:pic>
          <p:nvPicPr>
            <p:cNvPr id="182" name="Google Shape;182;p28"/>
            <p:cNvPicPr preferRelativeResize="0"/>
            <p:nvPr/>
          </p:nvPicPr>
          <p:blipFill>
            <a:blip r:embed="rId5">
              <a:alphaModFix/>
            </a:blip>
            <a:stretch>
              <a:fillRect/>
            </a:stretch>
          </p:blipFill>
          <p:spPr>
            <a:xfrm>
              <a:off x="7172849" y="3732688"/>
              <a:ext cx="1604875" cy="1094525"/>
            </a:xfrm>
            <a:prstGeom prst="rect">
              <a:avLst/>
            </a:prstGeom>
            <a:noFill/>
            <a:ln>
              <a:noFill/>
            </a:ln>
            <a:effectLst>
              <a:outerShdw algn="bl" rotWithShape="0">
                <a:srgbClr val="5B9BD5"/>
              </a:outerShdw>
            </a:effectLst>
          </p:spPr>
        </p:pic>
        <p:pic>
          <p:nvPicPr>
            <p:cNvPr id="183" name="Google Shape;183;p28"/>
            <p:cNvPicPr preferRelativeResize="0"/>
            <p:nvPr/>
          </p:nvPicPr>
          <p:blipFill rotWithShape="1">
            <a:blip r:embed="rId6">
              <a:alphaModFix/>
            </a:blip>
            <a:srcRect l="20886" t="46895" r="64006" b="34240"/>
            <a:stretch/>
          </p:blipFill>
          <p:spPr>
            <a:xfrm>
              <a:off x="7764301" y="4080112"/>
              <a:ext cx="242400" cy="300300"/>
            </a:xfrm>
            <a:prstGeom prst="ellipse">
              <a:avLst/>
            </a:prstGeom>
            <a:noFill/>
            <a:ln>
              <a:noFill/>
            </a:ln>
          </p:spPr>
        </p:pic>
        <p:pic>
          <p:nvPicPr>
            <p:cNvPr id="184" name="Google Shape;184;p28"/>
            <p:cNvPicPr preferRelativeResize="0"/>
            <p:nvPr/>
          </p:nvPicPr>
          <p:blipFill rotWithShape="1">
            <a:blip r:embed="rId6">
              <a:alphaModFix/>
            </a:blip>
            <a:srcRect l="20886" t="46895" r="64006" b="34240"/>
            <a:stretch/>
          </p:blipFill>
          <p:spPr>
            <a:xfrm>
              <a:off x="8367702" y="4115062"/>
              <a:ext cx="186000" cy="230400"/>
            </a:xfrm>
            <a:prstGeom prst="ellipse">
              <a:avLst/>
            </a:prstGeom>
            <a:noFill/>
            <a:ln>
              <a:noFill/>
            </a:ln>
          </p:spPr>
        </p:pic>
        <p:sp>
          <p:nvSpPr>
            <p:cNvPr id="185" name="Google Shape;185;p28"/>
            <p:cNvSpPr txBox="1"/>
            <p:nvPr/>
          </p:nvSpPr>
          <p:spPr>
            <a:xfrm rot="2521429">
              <a:off x="7227012" y="4466409"/>
              <a:ext cx="837566" cy="4834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SAN</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5"/>
          <p:cNvSpPr txBox="1"/>
          <p:nvPr/>
        </p:nvSpPr>
        <p:spPr>
          <a:xfrm>
            <a:off x="1916150" y="553400"/>
            <a:ext cx="1513500" cy="41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endParaRPr sz="1000"/>
          </a:p>
        </p:txBody>
      </p:sp>
      <p:sp>
        <p:nvSpPr>
          <p:cNvPr id="491" name="Google Shape;491;p55"/>
          <p:cNvSpPr txBox="1">
            <a:spLocks noGrp="1"/>
          </p:cNvSpPr>
          <p:nvPr>
            <p:ph type="subTitle" idx="1"/>
          </p:nvPr>
        </p:nvSpPr>
        <p:spPr>
          <a:xfrm>
            <a:off x="0" y="206800"/>
            <a:ext cx="914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Take Home Points</a:t>
            </a:r>
            <a:endParaRPr sz="2200" b="1">
              <a:solidFill>
                <a:srgbClr val="073763"/>
              </a:solidFill>
            </a:endParaRPr>
          </a:p>
        </p:txBody>
      </p:sp>
      <p:sp>
        <p:nvSpPr>
          <p:cNvPr id="492" name="Google Shape;492;p55"/>
          <p:cNvSpPr txBox="1"/>
          <p:nvPr/>
        </p:nvSpPr>
        <p:spPr>
          <a:xfrm>
            <a:off x="1417700" y="878175"/>
            <a:ext cx="6308700" cy="4323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Valence is important in understanding the relationship between emotional intensity and regulation</a:t>
            </a:r>
            <a:br>
              <a:rPr lang="en" sz="1700">
                <a:solidFill>
                  <a:schemeClr val="dk1"/>
                </a:solidFill>
                <a:latin typeface="Times New Roman"/>
                <a:ea typeface="Times New Roman"/>
                <a:cs typeface="Times New Roman"/>
                <a:sym typeface="Times New Roman"/>
              </a:rPr>
            </a:br>
            <a:br>
              <a:rPr lang="en" sz="1700">
                <a:solidFill>
                  <a:schemeClr val="dk1"/>
                </a:solidFill>
                <a:latin typeface="Times New Roman"/>
                <a:ea typeface="Times New Roman"/>
                <a:cs typeface="Times New Roman"/>
                <a:sym typeface="Times New Roman"/>
              </a:rPr>
            </a:br>
            <a:endParaRPr sz="170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As negative emotions increase in intensity, our attempt to regulate those emotions increase as well</a:t>
            </a:r>
            <a:br>
              <a:rPr lang="en" sz="1700">
                <a:solidFill>
                  <a:schemeClr val="dk1"/>
                </a:solidFill>
                <a:latin typeface="Times New Roman"/>
                <a:ea typeface="Times New Roman"/>
                <a:cs typeface="Times New Roman"/>
                <a:sym typeface="Times New Roman"/>
              </a:rPr>
            </a:br>
            <a:br>
              <a:rPr lang="en" sz="1700">
                <a:solidFill>
                  <a:schemeClr val="dk1"/>
                </a:solidFill>
                <a:latin typeface="Times New Roman"/>
                <a:ea typeface="Times New Roman"/>
                <a:cs typeface="Times New Roman"/>
                <a:sym typeface="Times New Roman"/>
              </a:rPr>
            </a:br>
            <a:endParaRPr sz="170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Positive emotional intensity DID NOT  predict regulation extent while accounting for individual differences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56" descr="Sneak Peek: Terror Behind the Walls 2014 | AL DÍA News"/>
          <p:cNvPicPr preferRelativeResize="0"/>
          <p:nvPr/>
        </p:nvPicPr>
        <p:blipFill rotWithShape="1">
          <a:blip r:embed="rId3">
            <a:alphaModFix/>
          </a:blip>
          <a:srcRect l="11635" r="3618"/>
          <a:stretch/>
        </p:blipFill>
        <p:spPr>
          <a:xfrm>
            <a:off x="0" y="-34628"/>
            <a:ext cx="3534575" cy="3000528"/>
          </a:xfrm>
          <a:prstGeom prst="rect">
            <a:avLst/>
          </a:prstGeom>
          <a:noFill/>
          <a:ln>
            <a:noFill/>
          </a:ln>
        </p:spPr>
      </p:pic>
      <p:pic>
        <p:nvPicPr>
          <p:cNvPr id="498" name="Google Shape;498;p56" descr="Should Kids Go to Terror Behind the Walls? - MK Memo - October ..."/>
          <p:cNvPicPr preferRelativeResize="0"/>
          <p:nvPr/>
        </p:nvPicPr>
        <p:blipFill rotWithShape="1">
          <a:blip r:embed="rId4">
            <a:alphaModFix/>
          </a:blip>
          <a:srcRect t="14714" b="28778"/>
          <a:stretch/>
        </p:blipFill>
        <p:spPr>
          <a:xfrm>
            <a:off x="2729850" y="1012207"/>
            <a:ext cx="3684300" cy="3119100"/>
          </a:xfrm>
          <a:prstGeom prst="rect">
            <a:avLst/>
          </a:prstGeom>
          <a:noFill/>
          <a:ln>
            <a:noFill/>
          </a:ln>
        </p:spPr>
      </p:pic>
      <p:pic>
        <p:nvPicPr>
          <p:cNvPr id="499" name="Google Shape;499;p56" descr="PHOTOS: Terror Behind The Walls at Eastern State Penitentiary"/>
          <p:cNvPicPr preferRelativeResize="0"/>
          <p:nvPr/>
        </p:nvPicPr>
        <p:blipFill rotWithShape="1">
          <a:blip r:embed="rId5">
            <a:alphaModFix/>
          </a:blip>
          <a:srcRect l="16953" r="4194"/>
          <a:stretch/>
        </p:blipFill>
        <p:spPr>
          <a:xfrm>
            <a:off x="5805321" y="2317025"/>
            <a:ext cx="3338675" cy="2826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57"/>
          <p:cNvPicPr preferRelativeResize="0"/>
          <p:nvPr/>
        </p:nvPicPr>
        <p:blipFill rotWithShape="1">
          <a:blip r:embed="rId3">
            <a:alphaModFix/>
          </a:blip>
          <a:srcRect b="17729"/>
          <a:stretch/>
        </p:blipFill>
        <p:spPr>
          <a:xfrm>
            <a:off x="3413176" y="1253450"/>
            <a:ext cx="2988850" cy="2636575"/>
          </a:xfrm>
          <a:prstGeom prst="rect">
            <a:avLst/>
          </a:prstGeom>
          <a:noFill/>
          <a:ln>
            <a:noFill/>
          </a:ln>
        </p:spPr>
      </p:pic>
      <p:pic>
        <p:nvPicPr>
          <p:cNvPr id="505" name="Google Shape;505;p57" descr="Should Kids Go to Terror Behind the Walls? - MK Memo - October ..."/>
          <p:cNvPicPr preferRelativeResize="0"/>
          <p:nvPr/>
        </p:nvPicPr>
        <p:blipFill rotWithShape="1">
          <a:blip r:embed="rId4">
            <a:alphaModFix amt="25000"/>
          </a:blip>
          <a:srcRect t="14714" b="28778"/>
          <a:stretch/>
        </p:blipFill>
        <p:spPr>
          <a:xfrm>
            <a:off x="2729850" y="1012207"/>
            <a:ext cx="3684300" cy="3119100"/>
          </a:xfrm>
          <a:prstGeom prst="rect">
            <a:avLst/>
          </a:prstGeom>
          <a:noFill/>
          <a:ln>
            <a:noFill/>
          </a:ln>
        </p:spPr>
      </p:pic>
      <p:pic>
        <p:nvPicPr>
          <p:cNvPr id="506" name="Google Shape;506;p57"/>
          <p:cNvPicPr preferRelativeResize="0"/>
          <p:nvPr/>
        </p:nvPicPr>
        <p:blipFill rotWithShape="1">
          <a:blip r:embed="rId5">
            <a:alphaModFix/>
          </a:blip>
          <a:srcRect r="18712"/>
          <a:stretch/>
        </p:blipFill>
        <p:spPr>
          <a:xfrm>
            <a:off x="5805325" y="2316100"/>
            <a:ext cx="3338676" cy="2827400"/>
          </a:xfrm>
          <a:prstGeom prst="rect">
            <a:avLst/>
          </a:prstGeom>
          <a:noFill/>
          <a:ln>
            <a:noFill/>
          </a:ln>
        </p:spPr>
      </p:pic>
      <p:pic>
        <p:nvPicPr>
          <p:cNvPr id="507" name="Google Shape;507;p57" descr="PHOTOS: Terror Behind The Walls at Eastern State Penitentiary"/>
          <p:cNvPicPr preferRelativeResize="0"/>
          <p:nvPr/>
        </p:nvPicPr>
        <p:blipFill rotWithShape="1">
          <a:blip r:embed="rId6">
            <a:alphaModFix amt="51000"/>
          </a:blip>
          <a:srcRect l="16953" r="4194"/>
          <a:stretch/>
        </p:blipFill>
        <p:spPr>
          <a:xfrm>
            <a:off x="5805321" y="2317025"/>
            <a:ext cx="3338675" cy="2826475"/>
          </a:xfrm>
          <a:prstGeom prst="rect">
            <a:avLst/>
          </a:prstGeom>
          <a:noFill/>
          <a:ln>
            <a:noFill/>
          </a:ln>
        </p:spPr>
      </p:pic>
      <p:pic>
        <p:nvPicPr>
          <p:cNvPr id="508" name="Google Shape;508;p57" descr="Sneak Peek: Terror Behind the Walls 2014 | AL DÍA News"/>
          <p:cNvPicPr preferRelativeResize="0"/>
          <p:nvPr/>
        </p:nvPicPr>
        <p:blipFill rotWithShape="1">
          <a:blip r:embed="rId7">
            <a:alphaModFix/>
          </a:blip>
          <a:srcRect l="11635" r="3618"/>
          <a:stretch/>
        </p:blipFill>
        <p:spPr>
          <a:xfrm>
            <a:off x="0" y="-34628"/>
            <a:ext cx="3534575" cy="3000528"/>
          </a:xfrm>
          <a:prstGeom prst="rect">
            <a:avLst/>
          </a:prstGeom>
          <a:noFill/>
          <a:ln>
            <a:noFill/>
          </a:ln>
        </p:spPr>
      </p:pic>
      <p:pic>
        <p:nvPicPr>
          <p:cNvPr id="509" name="Google Shape;509;p57"/>
          <p:cNvPicPr preferRelativeResize="0"/>
          <p:nvPr/>
        </p:nvPicPr>
        <p:blipFill rotWithShape="1">
          <a:blip r:embed="rId8">
            <a:alphaModFix/>
          </a:blip>
          <a:srcRect l="38901" r="3561"/>
          <a:stretch/>
        </p:blipFill>
        <p:spPr>
          <a:xfrm>
            <a:off x="25" y="-34625"/>
            <a:ext cx="3534576" cy="2968275"/>
          </a:xfrm>
          <a:prstGeom prst="rect">
            <a:avLst/>
          </a:prstGeom>
          <a:noFill/>
          <a:ln>
            <a:noFill/>
          </a:ln>
        </p:spPr>
      </p:pic>
      <p:pic>
        <p:nvPicPr>
          <p:cNvPr id="510" name="Google Shape;510;p57" descr="Sneak Peek: Terror Behind the Walls 2014 | AL DÍA News"/>
          <p:cNvPicPr preferRelativeResize="0"/>
          <p:nvPr/>
        </p:nvPicPr>
        <p:blipFill rotWithShape="1">
          <a:blip r:embed="rId7">
            <a:alphaModFix amt="37000"/>
          </a:blip>
          <a:srcRect l="11635" r="3618"/>
          <a:stretch/>
        </p:blipFill>
        <p:spPr>
          <a:xfrm>
            <a:off x="0" y="-34628"/>
            <a:ext cx="3534575" cy="30005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8"/>
          <p:cNvSpPr txBox="1"/>
          <p:nvPr/>
        </p:nvSpPr>
        <p:spPr>
          <a:xfrm>
            <a:off x="1916150" y="553400"/>
            <a:ext cx="1513500" cy="41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endParaRPr sz="1000"/>
          </a:p>
        </p:txBody>
      </p:sp>
      <p:sp>
        <p:nvSpPr>
          <p:cNvPr id="516" name="Google Shape;516;p58"/>
          <p:cNvSpPr txBox="1">
            <a:spLocks noGrp="1"/>
          </p:cNvSpPr>
          <p:nvPr>
            <p:ph type="subTitle" idx="1"/>
          </p:nvPr>
        </p:nvSpPr>
        <p:spPr>
          <a:xfrm>
            <a:off x="0" y="0"/>
            <a:ext cx="91440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073763"/>
                </a:solidFill>
              </a:rPr>
              <a:t>Citations</a:t>
            </a:r>
            <a:endParaRPr sz="2200" b="1">
              <a:solidFill>
                <a:srgbClr val="073763"/>
              </a:solidFill>
            </a:endParaRPr>
          </a:p>
        </p:txBody>
      </p:sp>
      <p:sp>
        <p:nvSpPr>
          <p:cNvPr id="517" name="Google Shape;517;p58"/>
          <p:cNvSpPr txBox="1"/>
          <p:nvPr/>
        </p:nvSpPr>
        <p:spPr>
          <a:xfrm>
            <a:off x="-84450" y="369550"/>
            <a:ext cx="9312900" cy="4773900"/>
          </a:xfrm>
          <a:prstGeom prst="rect">
            <a:avLst/>
          </a:prstGeom>
          <a:noFill/>
          <a:ln>
            <a:noFill/>
          </a:ln>
        </p:spPr>
        <p:txBody>
          <a:bodyPr spcFirstLastPara="1" wrap="square" lIns="91425" tIns="91425" rIns="91425" bIns="91425" anchor="t" anchorCtr="0">
            <a:noAutofit/>
          </a:bodyPr>
          <a:lstStyle/>
          <a:p>
            <a:pPr marL="457200" lvl="0" indent="-266700" algn="l" rtl="0">
              <a:spcBef>
                <a:spcPts val="0"/>
              </a:spcBef>
              <a:spcAft>
                <a:spcPts val="0"/>
              </a:spcAft>
              <a:buClr>
                <a:srgbClr val="333333"/>
              </a:buClr>
              <a:buSzPts val="600"/>
              <a:buAutoNum type="arabicPeriod"/>
            </a:pPr>
            <a:r>
              <a:rPr lang="en" sz="600">
                <a:solidFill>
                  <a:srgbClr val="333333"/>
                </a:solidFill>
              </a:rPr>
              <a:t>Gross, J. J. (1998). The Emerging Field of Emotion Regulation: An Integrative Review. </a:t>
            </a:r>
            <a:r>
              <a:rPr lang="en" sz="600" i="1">
                <a:solidFill>
                  <a:srgbClr val="333333"/>
                </a:solidFill>
              </a:rPr>
              <a:t>Review of General Psychology, 2</a:t>
            </a:r>
            <a:r>
              <a:rPr lang="en" sz="600">
                <a:solidFill>
                  <a:srgbClr val="333333"/>
                </a:solidFill>
              </a:rPr>
              <a:t>(29), 271-299.</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Morawetz, C., Mohr, P. N. C., Heekeren, H. R., &amp; Bode, S. (2019). The effect of emotion regulation on risk-taking and decision-related activity in prefrontal cortex. </a:t>
            </a:r>
            <a:r>
              <a:rPr lang="en" sz="600" i="1">
                <a:solidFill>
                  <a:srgbClr val="333333"/>
                </a:solidFill>
              </a:rPr>
              <a:t>Social Cognitive and Affective Neuroscience</a:t>
            </a:r>
            <a:r>
              <a:rPr lang="en" sz="600">
                <a:solidFill>
                  <a:srgbClr val="333333"/>
                </a:solidFill>
              </a:rPr>
              <a:t>, 14(10), 1109–1118.</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Hefner, K. R., Verona, E., &amp; Curtin, John. J. (2016). Emotion regulation during threat: Parsing the time course and consequences of safety signal processing: Safety signals and emotion regulation. </a:t>
            </a:r>
            <a:r>
              <a:rPr lang="en" sz="600" i="1">
                <a:solidFill>
                  <a:srgbClr val="333333"/>
                </a:solidFill>
              </a:rPr>
              <a:t>Psychophysiology</a:t>
            </a:r>
            <a:r>
              <a:rPr lang="en" sz="600">
                <a:solidFill>
                  <a:srgbClr val="333333"/>
                </a:solidFill>
              </a:rPr>
              <a:t>, 53(8), 1193–1202.</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Carpenter, R. W., &amp; Trull, T. J. (2013). Components of Emotion Dysregulation in Borderline Personality Disorder: A Review. </a:t>
            </a:r>
            <a:r>
              <a:rPr lang="en" sz="600" i="1">
                <a:solidFill>
                  <a:srgbClr val="333333"/>
                </a:solidFill>
              </a:rPr>
              <a:t>Current Psychiatry Reports</a:t>
            </a:r>
            <a:r>
              <a:rPr lang="en" sz="600">
                <a:solidFill>
                  <a:srgbClr val="333333"/>
                </a:solidFill>
              </a:rPr>
              <a:t>, 15(1), 335.</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Eftekhari, A., Zoellner, L. A., &amp; Vigil, S. A. (2009). Patterns of emotion regulation and psychopathology. </a:t>
            </a:r>
            <a:r>
              <a:rPr lang="en" sz="600" i="1">
                <a:solidFill>
                  <a:srgbClr val="333333"/>
                </a:solidFill>
              </a:rPr>
              <a:t>Anxiety, Stress &amp; Coping</a:t>
            </a:r>
            <a:r>
              <a:rPr lang="en" sz="600">
                <a:solidFill>
                  <a:srgbClr val="333333"/>
                </a:solidFill>
              </a:rPr>
              <a:t>, 22(5), 571–586.</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Seligowski, A. V., Lee, D. J., Bardeen, J. R., &amp; Orcutt, H. K. (2015). Emotion Regulation and Posttraumatic Stress Symptoms: A Meta-Analysis. </a:t>
            </a:r>
            <a:r>
              <a:rPr lang="en" sz="600" i="1">
                <a:solidFill>
                  <a:srgbClr val="333333"/>
                </a:solidFill>
              </a:rPr>
              <a:t>Cognitive Behaviour Therapy</a:t>
            </a:r>
            <a:r>
              <a:rPr lang="en" sz="600">
                <a:solidFill>
                  <a:srgbClr val="333333"/>
                </a:solidFill>
              </a:rPr>
              <a:t>, 44(2), 87–102.</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McLean, C. P., &amp; Foa, E. B. (2017). Emotions and emotion regulation in posttraumatic stress disorder. </a:t>
            </a:r>
            <a:r>
              <a:rPr lang="en" sz="600" i="1">
                <a:solidFill>
                  <a:srgbClr val="333333"/>
                </a:solidFill>
              </a:rPr>
              <a:t>Current Opinion in Psychology</a:t>
            </a:r>
            <a:r>
              <a:rPr lang="en" sz="600">
                <a:solidFill>
                  <a:srgbClr val="333333"/>
                </a:solidFill>
              </a:rPr>
              <a:t>, 14, 72–77.</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Ilan, S., Tamuz, N., &amp; Sheppes, G. (2019). The fit between emotion regulation choice and individual resources is associated with adaptive functioning among young children. </a:t>
            </a:r>
            <a:r>
              <a:rPr lang="en" sz="600" i="1">
                <a:solidFill>
                  <a:srgbClr val="333333"/>
                </a:solidFill>
              </a:rPr>
              <a:t>Cognition and Emotion</a:t>
            </a:r>
            <a:r>
              <a:rPr lang="en" sz="600">
                <a:solidFill>
                  <a:srgbClr val="333333"/>
                </a:solidFill>
              </a:rPr>
              <a:t>, 33(3), 597–605.</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Shafir, R., Thiruchselvam, R., Suri, G., Gross, J. J., &amp; Sheppes, G. (2016). Neural processing of emotional-intensity predicts emotion regulation choice. </a:t>
            </a:r>
            <a:r>
              <a:rPr lang="en" sz="600" i="1">
                <a:solidFill>
                  <a:srgbClr val="333333"/>
                </a:solidFill>
              </a:rPr>
              <a:t>Social Cognitive and Affective Neuroscience</a:t>
            </a:r>
            <a:r>
              <a:rPr lang="en" sz="600">
                <a:solidFill>
                  <a:srgbClr val="333333"/>
                </a:solidFill>
              </a:rPr>
              <a:t>, 11(12), 1863–1871.</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Sheppes, G., Scheibe, S., Suri, G., &amp; Gross, J. J. (2011). Emotion-Regulation Choice. </a:t>
            </a:r>
            <a:r>
              <a:rPr lang="en" sz="600" i="1">
                <a:solidFill>
                  <a:srgbClr val="333333"/>
                </a:solidFill>
              </a:rPr>
              <a:t>Psychological Science</a:t>
            </a:r>
            <a:r>
              <a:rPr lang="en" sz="600">
                <a:solidFill>
                  <a:srgbClr val="333333"/>
                </a:solidFill>
              </a:rPr>
              <a:t>, 22(11), 1391–1396.</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Ochsner, K. N., Bunge, S. A., Gross, J. J., &amp; Gabrieli, J. D. E. (2002). Rethinking Feelings: An fMRI Study of the Cognitive Regulation of Emotion. </a:t>
            </a:r>
            <a:r>
              <a:rPr lang="en" sz="600" i="1">
                <a:solidFill>
                  <a:srgbClr val="333333"/>
                </a:solidFill>
              </a:rPr>
              <a:t>Journal of Cognitive Neuroscience</a:t>
            </a:r>
            <a:r>
              <a:rPr lang="en" sz="600">
                <a:solidFill>
                  <a:srgbClr val="333333"/>
                </a:solidFill>
              </a:rPr>
              <a:t>, 14(8), 1215–1229.</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Colombo, D., Fernández-Álvarez, J., García Palacios, A., Cipresso, P., Botella, C., &amp; Riva, G. (2019). New Technologies for the Understanding, Assessment, and Intervention of Emotion Regulation. </a:t>
            </a:r>
            <a:r>
              <a:rPr lang="en" sz="600" i="1">
                <a:solidFill>
                  <a:srgbClr val="333333"/>
                </a:solidFill>
              </a:rPr>
              <a:t>Frontiers in Psychology</a:t>
            </a:r>
            <a:r>
              <a:rPr lang="en" sz="600">
                <a:solidFill>
                  <a:srgbClr val="333333"/>
                </a:solidFill>
              </a:rPr>
              <a:t>, 10, 1261.</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Haines, S. J., Gleeson, J., Kuppens, P., Hollenstein, T., Ciarrochi, J., Labuschagne, I., Grace, C., &amp; Koval, P. (2016). The Wisdom to Know the Difference: Strategy-Situation Fit in Emotion Regulation in Daily Life Is Associated With Well-Being. </a:t>
            </a:r>
            <a:r>
              <a:rPr lang="en" sz="600" i="1">
                <a:solidFill>
                  <a:srgbClr val="333333"/>
                </a:solidFill>
              </a:rPr>
              <a:t>Psychological Science</a:t>
            </a:r>
            <a:r>
              <a:rPr lang="en" sz="600">
                <a:solidFill>
                  <a:srgbClr val="333333"/>
                </a:solidFill>
              </a:rPr>
              <a:t>, 27(12), 1651–1659.</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Bylsma, L. M., &amp; Rottenberg, J. (2011). Uncovering the dynamics of emotion regulation and dysfunction in daily life with Ecological Momentary Assessment. In I. Nykliček, A. Vingerhoets, &amp; M. Zeelenberg (Eds.), Emotion regulation and well-being (p. 225–244). Springer Science + Business Media.</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highlight>
                  <a:srgbClr val="FFFFFF"/>
                </a:highlight>
              </a:rPr>
              <a:t>Watson, D., Clark, L. A., &amp; Tellegen, A. (1988). Development and validation of brief measures of positive and negative affect: The PANAS scales. </a:t>
            </a:r>
            <a:r>
              <a:rPr lang="en" sz="600" i="1">
                <a:solidFill>
                  <a:srgbClr val="333333"/>
                </a:solidFill>
                <a:highlight>
                  <a:srgbClr val="FFFFFF"/>
                </a:highlight>
              </a:rPr>
              <a:t>Journal of Personality and Social Psychology, 54</a:t>
            </a:r>
            <a:r>
              <a:rPr lang="en" sz="600">
                <a:solidFill>
                  <a:srgbClr val="333333"/>
                </a:solidFill>
                <a:highlight>
                  <a:srgbClr val="FFFFFF"/>
                </a:highlight>
              </a:rPr>
              <a:t>(6), 1063–1070.</a:t>
            </a:r>
            <a:br>
              <a:rPr lang="en" sz="600">
                <a:solidFill>
                  <a:srgbClr val="333333"/>
                </a:solidFill>
                <a:highlight>
                  <a:srgbClr val="FFFFFF"/>
                </a:highlight>
              </a:rPr>
            </a:br>
            <a:endParaRPr sz="600">
              <a:solidFill>
                <a:srgbClr val="333333"/>
              </a:solidFill>
              <a:highlight>
                <a:srgbClr val="FFFFFF"/>
              </a:highlight>
            </a:endParaRPr>
          </a:p>
          <a:p>
            <a:pPr marL="457200" lvl="0" indent="-266700" algn="l" rtl="0">
              <a:spcBef>
                <a:spcPts val="0"/>
              </a:spcBef>
              <a:spcAft>
                <a:spcPts val="0"/>
              </a:spcAft>
              <a:buClr>
                <a:srgbClr val="333333"/>
              </a:buClr>
              <a:buSzPts val="600"/>
              <a:buAutoNum type="arabicPeriod"/>
            </a:pPr>
            <a:r>
              <a:rPr lang="en" sz="600">
                <a:solidFill>
                  <a:srgbClr val="333333"/>
                </a:solidFill>
              </a:rPr>
              <a:t>Weiss, N. H., Gratz, K. L., &amp; Lavender, J. M. (2015). Factor Structure and Initial Validation of a Multidimensional Measure of Difficulties in the Regulation of Positive Emotions: The DERS-Positive. </a:t>
            </a:r>
            <a:r>
              <a:rPr lang="en" sz="600" i="1">
                <a:solidFill>
                  <a:srgbClr val="333333"/>
                </a:solidFill>
              </a:rPr>
              <a:t>Behavior Modification</a:t>
            </a:r>
            <a:r>
              <a:rPr lang="en" sz="600">
                <a:solidFill>
                  <a:srgbClr val="333333"/>
                </a:solidFill>
              </a:rPr>
              <a:t>, 39(3), 431–453.</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Cyders, M.A. &amp; Coskunpinar, A. (2012). The relationship between self-report and lab task conceptualizations of impulsivity. </a:t>
            </a:r>
            <a:r>
              <a:rPr lang="en" sz="600" i="1">
                <a:solidFill>
                  <a:srgbClr val="333333"/>
                </a:solidFill>
              </a:rPr>
              <a:t>Journal of Research in Personality</a:t>
            </a:r>
            <a:r>
              <a:rPr lang="en" sz="600">
                <a:solidFill>
                  <a:srgbClr val="333333"/>
                </a:solidFill>
              </a:rPr>
              <a:t>, 46, 121–24.</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Cyders, M.A., Smith, G.T., Spillane, N.S., Fischer, S., Annus, A.M., &amp; Peterson, C. (2007). Integration of impulsivity and positive mood to predict risky behavior: development and validation of a measure of positive urgency. </a:t>
            </a:r>
            <a:r>
              <a:rPr lang="en" sz="600" i="1">
                <a:solidFill>
                  <a:srgbClr val="333333"/>
                </a:solidFill>
              </a:rPr>
              <a:t>Psychological Assessment</a:t>
            </a:r>
            <a:r>
              <a:rPr lang="en" sz="600">
                <a:solidFill>
                  <a:srgbClr val="333333"/>
                </a:solidFill>
              </a:rPr>
              <a:t>, 19, 107–18.</a:t>
            </a:r>
            <a:endParaRPr sz="600">
              <a:solidFill>
                <a:srgbClr val="333333"/>
              </a:solidFill>
            </a:endParaRPr>
          </a:p>
          <a:p>
            <a:pPr marL="457200" lvl="0" indent="0" algn="l" rtl="0">
              <a:spcBef>
                <a:spcPts val="0"/>
              </a:spcBef>
              <a:spcAft>
                <a:spcPts val="0"/>
              </a:spcAft>
              <a:buNone/>
            </a:pP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Billieux, J., Gay, P., Rochat, L., &amp; Van der Linden, M. (2010). The role of urgency and its underlying psychological mechanisms in problematic behaviours. </a:t>
            </a:r>
            <a:r>
              <a:rPr lang="en" sz="600" i="1">
                <a:solidFill>
                  <a:srgbClr val="333333"/>
                </a:solidFill>
              </a:rPr>
              <a:t>Behavioral Research &amp; Therapy,</a:t>
            </a:r>
            <a:r>
              <a:rPr lang="en" sz="600">
                <a:solidFill>
                  <a:srgbClr val="333333"/>
                </a:solidFill>
              </a:rPr>
              <a:t> 48, 1085–96. </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Alves, H., Unkelbach, C., Burghardt, J., Koch, A. S., Krüger, T., &amp; Becker, V. D. (2015). A density explanation of valence asymmetries in recognition memory. </a:t>
            </a:r>
            <a:r>
              <a:rPr lang="en" sz="600" i="1">
                <a:solidFill>
                  <a:srgbClr val="333333"/>
                </a:solidFill>
              </a:rPr>
              <a:t>Memory &amp; Cognition</a:t>
            </a:r>
            <a:r>
              <a:rPr lang="en" sz="600">
                <a:solidFill>
                  <a:srgbClr val="333333"/>
                </a:solidFill>
              </a:rPr>
              <a:t>, 43(6), 896–909.</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Koch, A., Alves, H., Krüger, T., &amp; Unkelbach, C. (2016). A general valence asymmetry in similarity: Good is more alike than bad. Journal of Experimental Psychology: </a:t>
            </a:r>
            <a:r>
              <a:rPr lang="en" sz="600" i="1">
                <a:solidFill>
                  <a:srgbClr val="333333"/>
                </a:solidFill>
              </a:rPr>
              <a:t>Learning, Memory, and Cognition</a:t>
            </a:r>
            <a:r>
              <a:rPr lang="en" sz="600">
                <a:solidFill>
                  <a:srgbClr val="333333"/>
                </a:solidFill>
              </a:rPr>
              <a:t>, 42(8), 1171–1192.</a:t>
            </a:r>
            <a:br>
              <a:rPr lang="en" sz="600">
                <a:solidFill>
                  <a:srgbClr val="333333"/>
                </a:solidFill>
              </a:rPr>
            </a:br>
            <a:endParaRPr sz="600">
              <a:solidFill>
                <a:srgbClr val="333333"/>
              </a:solidFill>
            </a:endParaRPr>
          </a:p>
          <a:p>
            <a:pPr marL="457200" lvl="0" indent="-266700" algn="l" rtl="0">
              <a:spcBef>
                <a:spcPts val="0"/>
              </a:spcBef>
              <a:spcAft>
                <a:spcPts val="0"/>
              </a:spcAft>
              <a:buClr>
                <a:srgbClr val="333333"/>
              </a:buClr>
              <a:buSzPts val="600"/>
              <a:buAutoNum type="arabicPeriod"/>
            </a:pPr>
            <a:r>
              <a:rPr lang="en" sz="600">
                <a:solidFill>
                  <a:srgbClr val="333333"/>
                </a:solidFill>
              </a:rPr>
              <a:t>Chavez, R. S., &amp; Heatherton, T. F. (2015). Representational Similarity of Social and Valence Information in the Medial pFC. </a:t>
            </a:r>
            <a:r>
              <a:rPr lang="en" sz="600" i="1">
                <a:solidFill>
                  <a:srgbClr val="333333"/>
                </a:solidFill>
              </a:rPr>
              <a:t>Journal of Cognitive Neuroscience</a:t>
            </a:r>
            <a:r>
              <a:rPr lang="en" sz="600">
                <a:solidFill>
                  <a:srgbClr val="333333"/>
                </a:solidFill>
              </a:rPr>
              <a:t>, 27(1), 73–82.</a:t>
            </a:r>
            <a:br>
              <a:rPr lang="en" sz="600">
                <a:solidFill>
                  <a:srgbClr val="333333"/>
                </a:solidFill>
              </a:rPr>
            </a:br>
            <a:endParaRPr sz="600">
              <a:solidFill>
                <a:srgbClr val="33333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59"/>
          <p:cNvPicPr preferRelativeResize="0"/>
          <p:nvPr/>
        </p:nvPicPr>
        <p:blipFill>
          <a:blip r:embed="rId3">
            <a:alphaModFix amt="20000"/>
          </a:blip>
          <a:stretch>
            <a:fillRect/>
          </a:stretch>
        </p:blipFill>
        <p:spPr>
          <a:xfrm>
            <a:off x="0" y="-7"/>
            <a:ext cx="9144001" cy="5143500"/>
          </a:xfrm>
          <a:prstGeom prst="rect">
            <a:avLst/>
          </a:prstGeom>
          <a:noFill/>
          <a:ln>
            <a:noFill/>
          </a:ln>
        </p:spPr>
      </p:pic>
      <p:sp>
        <p:nvSpPr>
          <p:cNvPr id="523" name="Google Shape;523;p59"/>
          <p:cNvSpPr txBox="1"/>
          <p:nvPr/>
        </p:nvSpPr>
        <p:spPr>
          <a:xfrm>
            <a:off x="1676900" y="4655900"/>
            <a:ext cx="1307400" cy="4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When does emotion predict regulation?</a:t>
            </a:r>
            <a:endParaRPr sz="800"/>
          </a:p>
        </p:txBody>
      </p:sp>
      <p:sp>
        <p:nvSpPr>
          <p:cNvPr id="524" name="Google Shape;524;p59"/>
          <p:cNvSpPr txBox="1"/>
          <p:nvPr/>
        </p:nvSpPr>
        <p:spPr>
          <a:xfrm>
            <a:off x="3301825" y="1892475"/>
            <a:ext cx="19422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t>How does emotional and physiological arousal inform perceptions?</a:t>
            </a:r>
            <a:endParaRPr sz="900" b="1"/>
          </a:p>
        </p:txBody>
      </p:sp>
      <p:sp>
        <p:nvSpPr>
          <p:cNvPr id="525" name="Google Shape;525;p59"/>
          <p:cNvSpPr txBox="1"/>
          <p:nvPr/>
        </p:nvSpPr>
        <p:spPr>
          <a:xfrm>
            <a:off x="7012075" y="740625"/>
            <a:ext cx="1942200" cy="6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26" name="Google Shape;526;p59"/>
          <p:cNvSpPr txBox="1"/>
          <p:nvPr/>
        </p:nvSpPr>
        <p:spPr>
          <a:xfrm>
            <a:off x="-242775" y="740625"/>
            <a:ext cx="2798700" cy="10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t>Project Introduction</a:t>
            </a:r>
            <a:endParaRPr b="1" u="sng"/>
          </a:p>
          <a:p>
            <a:pPr marL="0" lvl="0" indent="0" algn="ctr" rtl="0">
              <a:spcBef>
                <a:spcPts val="0"/>
              </a:spcBef>
              <a:spcAft>
                <a:spcPts val="0"/>
              </a:spcAft>
              <a:buNone/>
            </a:pPr>
            <a:r>
              <a:rPr lang="en"/>
              <a:t>Rationale</a:t>
            </a:r>
            <a:endParaRPr/>
          </a:p>
          <a:p>
            <a:pPr marL="0" lvl="0" indent="0" algn="ctr" rtl="0">
              <a:spcBef>
                <a:spcPts val="0"/>
              </a:spcBef>
              <a:spcAft>
                <a:spcPts val="0"/>
              </a:spcAft>
              <a:buNone/>
            </a:pPr>
            <a:r>
              <a:rPr lang="en"/>
              <a:t>Methods</a:t>
            </a:r>
            <a:endParaRPr/>
          </a:p>
          <a:p>
            <a:pPr marL="0" lvl="0" indent="0" algn="ctr" rtl="0">
              <a:spcBef>
                <a:spcPts val="0"/>
              </a:spcBef>
              <a:spcAft>
                <a:spcPts val="0"/>
              </a:spcAft>
              <a:buNone/>
            </a:pPr>
            <a:r>
              <a:rPr lang="en"/>
              <a:t>Measures</a:t>
            </a:r>
            <a:endParaRPr/>
          </a:p>
          <a:p>
            <a:pPr marL="0" lvl="0" indent="0" algn="l" rtl="0">
              <a:spcBef>
                <a:spcPts val="0"/>
              </a:spcBef>
              <a:spcAft>
                <a:spcPts val="0"/>
              </a:spcAft>
              <a:buNone/>
            </a:pPr>
            <a:endParaRPr/>
          </a:p>
        </p:txBody>
      </p:sp>
      <p:sp>
        <p:nvSpPr>
          <p:cNvPr id="527" name="Google Shape;527;p59"/>
          <p:cNvSpPr/>
          <p:nvPr/>
        </p:nvSpPr>
        <p:spPr>
          <a:xfrm>
            <a:off x="1326775" y="1994750"/>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9"/>
          <p:cNvSpPr/>
          <p:nvPr/>
        </p:nvSpPr>
        <p:spPr>
          <a:xfrm>
            <a:off x="1479175" y="2338813"/>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9"/>
          <p:cNvSpPr/>
          <p:nvPr/>
        </p:nvSpPr>
        <p:spPr>
          <a:xfrm rot="-7408148">
            <a:off x="1614568" y="2636786"/>
            <a:ext cx="323670" cy="296794"/>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9"/>
          <p:cNvSpPr/>
          <p:nvPr/>
        </p:nvSpPr>
        <p:spPr>
          <a:xfrm rot="-7134141">
            <a:off x="2664467" y="2706440"/>
            <a:ext cx="197385" cy="206651"/>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9"/>
          <p:cNvSpPr/>
          <p:nvPr/>
        </p:nvSpPr>
        <p:spPr>
          <a:xfrm rot="-7134141">
            <a:off x="2892244" y="2406903"/>
            <a:ext cx="197385" cy="206651"/>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9"/>
          <p:cNvSpPr/>
          <p:nvPr/>
        </p:nvSpPr>
        <p:spPr>
          <a:xfrm rot="7060910">
            <a:off x="3033813" y="2022270"/>
            <a:ext cx="323531" cy="296956"/>
          </a:xfrm>
          <a:prstGeom prst="leftArrow">
            <a:avLst>
              <a:gd name="adj1" fmla="val 50000"/>
              <a:gd name="adj2" fmla="val 50000"/>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3" name="Google Shape;533;p59"/>
          <p:cNvPicPr preferRelativeResize="0"/>
          <p:nvPr/>
        </p:nvPicPr>
        <p:blipFill rotWithShape="1">
          <a:blip r:embed="rId4">
            <a:alphaModFix/>
          </a:blip>
          <a:srcRect b="25071"/>
          <a:stretch/>
        </p:blipFill>
        <p:spPr>
          <a:xfrm>
            <a:off x="3436675" y="208888"/>
            <a:ext cx="1672499" cy="1667674"/>
          </a:xfrm>
          <a:prstGeom prst="rect">
            <a:avLst/>
          </a:prstGeom>
          <a:noFill/>
          <a:ln>
            <a:noFill/>
          </a:ln>
        </p:spPr>
      </p:pic>
      <p:pic>
        <p:nvPicPr>
          <p:cNvPr id="534" name="Google Shape;534;p59"/>
          <p:cNvPicPr preferRelativeResize="0"/>
          <p:nvPr/>
        </p:nvPicPr>
        <p:blipFill>
          <a:blip r:embed="rId5">
            <a:alphaModFix/>
          </a:blip>
          <a:stretch>
            <a:fillRect/>
          </a:stretch>
        </p:blipFill>
        <p:spPr>
          <a:xfrm>
            <a:off x="1676876" y="3047740"/>
            <a:ext cx="1307299" cy="1608163"/>
          </a:xfrm>
          <a:prstGeom prst="rect">
            <a:avLst/>
          </a:prstGeom>
          <a:noFill/>
          <a:ln>
            <a:noFill/>
          </a:ln>
        </p:spPr>
      </p:pic>
      <p:pic>
        <p:nvPicPr>
          <p:cNvPr id="535" name="Google Shape;535;p59"/>
          <p:cNvPicPr preferRelativeResize="0"/>
          <p:nvPr/>
        </p:nvPicPr>
        <p:blipFill rotWithShape="1">
          <a:blip r:embed="rId4">
            <a:alphaModFix/>
          </a:blip>
          <a:srcRect b="25071"/>
          <a:stretch/>
        </p:blipFill>
        <p:spPr>
          <a:xfrm>
            <a:off x="3436675" y="208888"/>
            <a:ext cx="1672499" cy="1667674"/>
          </a:xfrm>
          <a:prstGeom prst="rect">
            <a:avLst/>
          </a:prstGeom>
          <a:noFill/>
          <a:ln w="114300" cap="flat" cmpd="sng">
            <a:solidFill>
              <a:srgbClr val="F79305"/>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0"/>
          <p:cNvSpPr txBox="1">
            <a:spLocks noGrp="1"/>
          </p:cNvSpPr>
          <p:nvPr>
            <p:ph type="ctrTitle"/>
          </p:nvPr>
        </p:nvSpPr>
        <p:spPr>
          <a:xfrm>
            <a:off x="0" y="458825"/>
            <a:ext cx="5286300" cy="51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b="1" u="sng"/>
              <a:t>Joanne Stasiak</a:t>
            </a:r>
            <a:endParaRPr sz="2600" b="1" u="sng"/>
          </a:p>
          <a:p>
            <a:pPr marL="0" lvl="0" indent="0" algn="ctr" rtl="0">
              <a:spcBef>
                <a:spcPts val="0"/>
              </a:spcBef>
              <a:spcAft>
                <a:spcPts val="0"/>
              </a:spcAft>
              <a:buNone/>
            </a:pPr>
            <a:r>
              <a:rPr lang="en" sz="2100"/>
              <a:t>Arousal Aristotle</a:t>
            </a:r>
            <a:endParaRPr sz="2100"/>
          </a:p>
        </p:txBody>
      </p:sp>
      <p:sp>
        <p:nvSpPr>
          <p:cNvPr id="541" name="Google Shape;541;p60"/>
          <p:cNvSpPr txBox="1">
            <a:spLocks noGrp="1"/>
          </p:cNvSpPr>
          <p:nvPr>
            <p:ph type="subTitle" idx="1"/>
          </p:nvPr>
        </p:nvSpPr>
        <p:spPr>
          <a:xfrm>
            <a:off x="343450" y="1107000"/>
            <a:ext cx="4719300" cy="352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rPr>
              <a:t>Question:</a:t>
            </a:r>
            <a:endParaRPr sz="1800" b="1">
              <a:solidFill>
                <a:srgbClr val="000000"/>
              </a:solidFill>
            </a:endParaRPr>
          </a:p>
          <a:p>
            <a:pPr marL="0" lvl="0" indent="0" algn="l" rtl="0">
              <a:spcBef>
                <a:spcPts val="0"/>
              </a:spcBef>
              <a:spcAft>
                <a:spcPts val="0"/>
              </a:spcAft>
              <a:buNone/>
            </a:pPr>
            <a:r>
              <a:rPr lang="en" sz="1800">
                <a:solidFill>
                  <a:srgbClr val="000000"/>
                </a:solidFill>
              </a:rPr>
              <a:t>How does emotional and physiological arousal inform perceptions?</a:t>
            </a:r>
            <a:endParaRPr sz="1800">
              <a:solidFill>
                <a:srgbClr val="000000"/>
              </a:solidFill>
            </a:endParaRPr>
          </a:p>
          <a:p>
            <a:pPr marL="0" lvl="0" indent="0" algn="l" rtl="0">
              <a:spcBef>
                <a:spcPts val="0"/>
              </a:spcBef>
              <a:spcAft>
                <a:spcPts val="0"/>
              </a:spcAft>
              <a:buNone/>
            </a:pPr>
            <a:br>
              <a:rPr lang="en" sz="1900">
                <a:solidFill>
                  <a:srgbClr val="000000"/>
                </a:solidFill>
              </a:rPr>
            </a:br>
            <a:endParaRPr sz="1900">
              <a:solidFill>
                <a:srgbClr val="000000"/>
              </a:solidFill>
            </a:endParaRPr>
          </a:p>
          <a:p>
            <a:pPr marL="0" lvl="0" indent="0" algn="l" rtl="0">
              <a:spcBef>
                <a:spcPts val="0"/>
              </a:spcBef>
              <a:spcAft>
                <a:spcPts val="0"/>
              </a:spcAft>
              <a:buNone/>
            </a:pPr>
            <a:r>
              <a:rPr lang="en" sz="1800" b="1">
                <a:solidFill>
                  <a:srgbClr val="000000"/>
                </a:solidFill>
              </a:rPr>
              <a:t>Measures Used:</a:t>
            </a:r>
            <a:endParaRPr sz="1800" b="1">
              <a:solidFill>
                <a:srgbClr val="000000"/>
              </a:solidFill>
            </a:endParaRPr>
          </a:p>
          <a:p>
            <a:pPr marL="0" lvl="0" indent="0" algn="l" rtl="0">
              <a:spcBef>
                <a:spcPts val="0"/>
              </a:spcBef>
              <a:spcAft>
                <a:spcPts val="0"/>
              </a:spcAft>
              <a:buNone/>
            </a:pPr>
            <a:r>
              <a:rPr lang="en" sz="1700">
                <a:solidFill>
                  <a:schemeClr val="dk1"/>
                </a:solidFill>
              </a:rPr>
              <a:t>From Haunted House:</a:t>
            </a:r>
            <a:endParaRPr sz="1700">
              <a:solidFill>
                <a:schemeClr val="dk1"/>
              </a:solidFill>
            </a:endParaRPr>
          </a:p>
          <a:p>
            <a:pPr marL="457200" lvl="0" indent="-330200" algn="l" rtl="0">
              <a:spcBef>
                <a:spcPts val="0"/>
              </a:spcBef>
              <a:spcAft>
                <a:spcPts val="0"/>
              </a:spcAft>
              <a:buClr>
                <a:schemeClr val="dk1"/>
              </a:buClr>
              <a:buSzPts val="1600"/>
              <a:buChar char="●"/>
            </a:pPr>
            <a:r>
              <a:rPr lang="en" sz="1600" b="1">
                <a:solidFill>
                  <a:schemeClr val="dk1"/>
                </a:solidFill>
              </a:rPr>
              <a:t>Heart Rate Measures</a:t>
            </a:r>
            <a:endParaRPr sz="1600" b="1">
              <a:solidFill>
                <a:schemeClr val="dk1"/>
              </a:solidFill>
            </a:endParaRPr>
          </a:p>
          <a:p>
            <a:pPr marL="457200" lvl="0" indent="-323850" algn="l" rtl="0">
              <a:spcBef>
                <a:spcPts val="0"/>
              </a:spcBef>
              <a:spcAft>
                <a:spcPts val="0"/>
              </a:spcAft>
              <a:buClr>
                <a:schemeClr val="dk1"/>
              </a:buClr>
              <a:buSzPts val="1500"/>
              <a:buChar char="●"/>
            </a:pPr>
            <a:r>
              <a:rPr lang="en" sz="1600" b="1">
                <a:solidFill>
                  <a:schemeClr val="dk1"/>
                </a:solidFill>
              </a:rPr>
              <a:t>Fear Ratings of Sections</a:t>
            </a:r>
            <a:endParaRPr sz="1500" b="1">
              <a:solidFill>
                <a:schemeClr val="dk1"/>
              </a:solidFill>
            </a:endParaRPr>
          </a:p>
          <a:p>
            <a:pPr marL="0" lvl="0" indent="0" algn="l" rtl="0">
              <a:spcBef>
                <a:spcPts val="0"/>
              </a:spcBef>
              <a:spcAft>
                <a:spcPts val="0"/>
              </a:spcAft>
              <a:buNone/>
            </a:pPr>
            <a:r>
              <a:rPr lang="en" sz="1700">
                <a:solidFill>
                  <a:schemeClr val="dk1"/>
                </a:solidFill>
              </a:rPr>
              <a:t>From Follow-up Session:</a:t>
            </a:r>
            <a:endParaRPr sz="1700">
              <a:solidFill>
                <a:schemeClr val="dk1"/>
              </a:solidFill>
            </a:endParaRPr>
          </a:p>
          <a:p>
            <a:pPr marL="457200" lvl="0" indent="-330200" algn="l" rtl="0">
              <a:spcBef>
                <a:spcPts val="0"/>
              </a:spcBef>
              <a:spcAft>
                <a:spcPts val="0"/>
              </a:spcAft>
              <a:buClr>
                <a:schemeClr val="dk1"/>
              </a:buClr>
              <a:buSzPts val="1600"/>
              <a:buChar char="●"/>
            </a:pPr>
            <a:r>
              <a:rPr lang="en" sz="1600" b="1">
                <a:solidFill>
                  <a:schemeClr val="dk1"/>
                </a:solidFill>
              </a:rPr>
              <a:t>Post-Exposure Questionnaires</a:t>
            </a:r>
            <a:endParaRPr sz="1700" b="1">
              <a:solidFill>
                <a:srgbClr val="000000"/>
              </a:solidFill>
            </a:endParaRPr>
          </a:p>
        </p:txBody>
      </p:sp>
      <p:pic>
        <p:nvPicPr>
          <p:cNvPr id="542" name="Google Shape;542;p60"/>
          <p:cNvPicPr preferRelativeResize="0"/>
          <p:nvPr/>
        </p:nvPicPr>
        <p:blipFill>
          <a:blip r:embed="rId3">
            <a:alphaModFix/>
          </a:blip>
          <a:stretch>
            <a:fillRect/>
          </a:stretch>
        </p:blipFill>
        <p:spPr>
          <a:xfrm>
            <a:off x="5199600" y="0"/>
            <a:ext cx="3944400" cy="5143501"/>
          </a:xfrm>
          <a:prstGeom prst="rect">
            <a:avLst/>
          </a:prstGeom>
          <a:noFill/>
          <a:ln>
            <a:noFill/>
          </a:ln>
        </p:spPr>
      </p:pic>
      <p:pic>
        <p:nvPicPr>
          <p:cNvPr id="543" name="Google Shape;543;p60"/>
          <p:cNvPicPr preferRelativeResize="0"/>
          <p:nvPr/>
        </p:nvPicPr>
        <p:blipFill rotWithShape="1">
          <a:blip r:embed="rId4">
            <a:alphaModFix/>
          </a:blip>
          <a:srcRect l="12593" r="11361" b="35909"/>
          <a:stretch/>
        </p:blipFill>
        <p:spPr>
          <a:xfrm>
            <a:off x="6560600" y="2102350"/>
            <a:ext cx="1033500" cy="1099500"/>
          </a:xfrm>
          <a:prstGeom prst="flowChartConnector">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1"/>
          <p:cNvSpPr txBox="1">
            <a:spLocks noGrp="1"/>
          </p:cNvSpPr>
          <p:nvPr>
            <p:ph type="subTitle" idx="1"/>
          </p:nvPr>
        </p:nvSpPr>
        <p:spPr>
          <a:xfrm>
            <a:off x="1648200" y="495350"/>
            <a:ext cx="5847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Questions</a:t>
            </a:r>
            <a:endParaRPr/>
          </a:p>
        </p:txBody>
      </p:sp>
      <p:sp>
        <p:nvSpPr>
          <p:cNvPr id="549" name="Google Shape;549;p61"/>
          <p:cNvSpPr txBox="1"/>
          <p:nvPr/>
        </p:nvSpPr>
        <p:spPr>
          <a:xfrm>
            <a:off x="1209750" y="1381675"/>
            <a:ext cx="6724500" cy="2202300"/>
          </a:xfrm>
          <a:prstGeom prst="rect">
            <a:avLst/>
          </a:prstGeom>
          <a:noFill/>
          <a:ln>
            <a:noFill/>
          </a:ln>
        </p:spPr>
        <p:txBody>
          <a:bodyPr spcFirstLastPara="1" wrap="square" lIns="91425" tIns="91425" rIns="91425" bIns="91425" anchor="t" anchorCtr="0">
            <a:noAutofit/>
          </a:bodyPr>
          <a:lstStyle/>
          <a:p>
            <a:pPr marL="457200" lvl="0" indent="-355600" algn="ctr" rtl="0">
              <a:spcBef>
                <a:spcPts val="0"/>
              </a:spcBef>
              <a:spcAft>
                <a:spcPts val="0"/>
              </a:spcAft>
              <a:buSzPts val="2000"/>
              <a:buAutoNum type="arabicPeriod"/>
            </a:pPr>
            <a:r>
              <a:rPr lang="en" sz="2000"/>
              <a:t>How do emotional and physiological arousal guide current appraisals of an experience?</a:t>
            </a:r>
            <a:endParaRPr sz="2000"/>
          </a:p>
          <a:p>
            <a:pPr marL="457200" lvl="0" indent="0" algn="ctr" rtl="0">
              <a:spcBef>
                <a:spcPts val="0"/>
              </a:spcBef>
              <a:spcAft>
                <a:spcPts val="0"/>
              </a:spcAft>
              <a:buNone/>
            </a:pPr>
            <a:endParaRPr sz="2000"/>
          </a:p>
          <a:p>
            <a:pPr marL="457200" lvl="0" indent="-355600" algn="ctr" rtl="0">
              <a:spcBef>
                <a:spcPts val="0"/>
              </a:spcBef>
              <a:spcAft>
                <a:spcPts val="0"/>
              </a:spcAft>
              <a:buSzPts val="2000"/>
              <a:buAutoNum type="arabicPeriod"/>
            </a:pPr>
            <a:r>
              <a:rPr lang="en" sz="2000"/>
              <a:t>How do these factors align with later recall of the same experience?</a:t>
            </a:r>
            <a:endParaRPr sz="2000"/>
          </a:p>
        </p:txBody>
      </p:sp>
      <p:pic>
        <p:nvPicPr>
          <p:cNvPr id="550" name="Google Shape;550;p61"/>
          <p:cNvPicPr preferRelativeResize="0"/>
          <p:nvPr/>
        </p:nvPicPr>
        <p:blipFill>
          <a:blip r:embed="rId3">
            <a:alphaModFix/>
          </a:blip>
          <a:stretch>
            <a:fillRect/>
          </a:stretch>
        </p:blipFill>
        <p:spPr>
          <a:xfrm rot="-11">
            <a:off x="1457882" y="3394477"/>
            <a:ext cx="2034893" cy="1526170"/>
          </a:xfrm>
          <a:prstGeom prst="rect">
            <a:avLst/>
          </a:prstGeom>
          <a:noFill/>
          <a:ln>
            <a:noFill/>
          </a:ln>
        </p:spPr>
      </p:pic>
      <p:pic>
        <p:nvPicPr>
          <p:cNvPr id="551" name="Google Shape;551;p61"/>
          <p:cNvPicPr preferRelativeResize="0"/>
          <p:nvPr/>
        </p:nvPicPr>
        <p:blipFill rotWithShape="1">
          <a:blip r:embed="rId4">
            <a:alphaModFix/>
          </a:blip>
          <a:srcRect l="3328" t="3572" r="20856" b="8654"/>
          <a:stretch/>
        </p:blipFill>
        <p:spPr>
          <a:xfrm rot="643776">
            <a:off x="4269582" y="3617825"/>
            <a:ext cx="1468489" cy="1275070"/>
          </a:xfrm>
          <a:prstGeom prst="rect">
            <a:avLst/>
          </a:prstGeom>
          <a:noFill/>
          <a:ln>
            <a:noFill/>
          </a:ln>
        </p:spPr>
      </p:pic>
      <p:pic>
        <p:nvPicPr>
          <p:cNvPr id="552" name="Google Shape;552;p61"/>
          <p:cNvPicPr preferRelativeResize="0"/>
          <p:nvPr/>
        </p:nvPicPr>
        <p:blipFill rotWithShape="1">
          <a:blip r:embed="rId5">
            <a:alphaModFix/>
          </a:blip>
          <a:srcRect l="29532" r="23695"/>
          <a:stretch/>
        </p:blipFill>
        <p:spPr>
          <a:xfrm flipH="1">
            <a:off x="6333175" y="3296675"/>
            <a:ext cx="1537449" cy="1721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2"/>
          <p:cNvSpPr txBox="1">
            <a:spLocks noGrp="1"/>
          </p:cNvSpPr>
          <p:nvPr>
            <p:ph type="subTitle" idx="1"/>
          </p:nvPr>
        </p:nvSpPr>
        <p:spPr>
          <a:xfrm>
            <a:off x="311700" y="73650"/>
            <a:ext cx="8520600" cy="7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Emotional and Physiological Responses to Arousing Naturalistic Experiences</a:t>
            </a:r>
            <a:endParaRPr sz="2600"/>
          </a:p>
        </p:txBody>
      </p:sp>
      <p:pic>
        <p:nvPicPr>
          <p:cNvPr id="558" name="Google Shape;558;p62"/>
          <p:cNvPicPr preferRelativeResize="0"/>
          <p:nvPr/>
        </p:nvPicPr>
        <p:blipFill>
          <a:blip r:embed="rId3">
            <a:alphaModFix/>
          </a:blip>
          <a:stretch>
            <a:fillRect/>
          </a:stretch>
        </p:blipFill>
        <p:spPr>
          <a:xfrm>
            <a:off x="2449125" y="2868188"/>
            <a:ext cx="1735850" cy="1309600"/>
          </a:xfrm>
          <a:prstGeom prst="rect">
            <a:avLst/>
          </a:prstGeom>
          <a:noFill/>
          <a:ln>
            <a:noFill/>
          </a:ln>
        </p:spPr>
      </p:pic>
      <p:pic>
        <p:nvPicPr>
          <p:cNvPr id="559" name="Google Shape;559;p62"/>
          <p:cNvPicPr preferRelativeResize="0"/>
          <p:nvPr/>
        </p:nvPicPr>
        <p:blipFill>
          <a:blip r:embed="rId4">
            <a:alphaModFix/>
          </a:blip>
          <a:stretch>
            <a:fillRect/>
          </a:stretch>
        </p:blipFill>
        <p:spPr>
          <a:xfrm rot="252608">
            <a:off x="2298138" y="1366450"/>
            <a:ext cx="1527850" cy="1138150"/>
          </a:xfrm>
          <a:prstGeom prst="rect">
            <a:avLst/>
          </a:prstGeom>
          <a:noFill/>
          <a:ln>
            <a:noFill/>
          </a:ln>
        </p:spPr>
      </p:pic>
      <p:pic>
        <p:nvPicPr>
          <p:cNvPr id="560" name="Google Shape;560;p62"/>
          <p:cNvPicPr preferRelativeResize="0"/>
          <p:nvPr/>
        </p:nvPicPr>
        <p:blipFill>
          <a:blip r:embed="rId5">
            <a:alphaModFix/>
          </a:blip>
          <a:stretch>
            <a:fillRect/>
          </a:stretch>
        </p:blipFill>
        <p:spPr>
          <a:xfrm rot="-500373">
            <a:off x="296175" y="3027875"/>
            <a:ext cx="2010525" cy="908500"/>
          </a:xfrm>
          <a:prstGeom prst="rect">
            <a:avLst/>
          </a:prstGeom>
          <a:noFill/>
          <a:ln>
            <a:noFill/>
          </a:ln>
        </p:spPr>
      </p:pic>
      <p:pic>
        <p:nvPicPr>
          <p:cNvPr id="561" name="Google Shape;561;p62"/>
          <p:cNvPicPr preferRelativeResize="0"/>
          <p:nvPr/>
        </p:nvPicPr>
        <p:blipFill>
          <a:blip r:embed="rId6">
            <a:alphaModFix/>
          </a:blip>
          <a:stretch>
            <a:fillRect/>
          </a:stretch>
        </p:blipFill>
        <p:spPr>
          <a:xfrm>
            <a:off x="459601" y="1124698"/>
            <a:ext cx="1139121" cy="1352725"/>
          </a:xfrm>
          <a:prstGeom prst="rect">
            <a:avLst/>
          </a:prstGeom>
          <a:noFill/>
          <a:ln>
            <a:noFill/>
          </a:ln>
        </p:spPr>
      </p:pic>
      <p:cxnSp>
        <p:nvCxnSpPr>
          <p:cNvPr id="562" name="Google Shape;562;p62"/>
          <p:cNvCxnSpPr/>
          <p:nvPr/>
        </p:nvCxnSpPr>
        <p:spPr>
          <a:xfrm>
            <a:off x="4418650" y="1584625"/>
            <a:ext cx="0" cy="2902200"/>
          </a:xfrm>
          <a:prstGeom prst="straightConnector1">
            <a:avLst/>
          </a:prstGeom>
          <a:noFill/>
          <a:ln w="9525" cap="flat" cmpd="sng">
            <a:solidFill>
              <a:schemeClr val="dk2"/>
            </a:solidFill>
            <a:prstDash val="solid"/>
            <a:round/>
            <a:headEnd type="none" w="med" len="med"/>
            <a:tailEnd type="none" w="med" len="med"/>
          </a:ln>
        </p:spPr>
      </p:cxnSp>
      <p:pic>
        <p:nvPicPr>
          <p:cNvPr id="563" name="Google Shape;563;p62"/>
          <p:cNvPicPr preferRelativeResize="0"/>
          <p:nvPr/>
        </p:nvPicPr>
        <p:blipFill>
          <a:blip r:embed="rId7">
            <a:alphaModFix/>
          </a:blip>
          <a:stretch>
            <a:fillRect/>
          </a:stretch>
        </p:blipFill>
        <p:spPr>
          <a:xfrm>
            <a:off x="4765975" y="1124688"/>
            <a:ext cx="1845872" cy="1232525"/>
          </a:xfrm>
          <a:prstGeom prst="rect">
            <a:avLst/>
          </a:prstGeom>
          <a:noFill/>
          <a:ln>
            <a:noFill/>
          </a:ln>
        </p:spPr>
      </p:pic>
      <p:pic>
        <p:nvPicPr>
          <p:cNvPr id="564" name="Google Shape;564;p62"/>
          <p:cNvPicPr preferRelativeResize="0"/>
          <p:nvPr/>
        </p:nvPicPr>
        <p:blipFill>
          <a:blip r:embed="rId8">
            <a:alphaModFix/>
          </a:blip>
          <a:stretch>
            <a:fillRect/>
          </a:stretch>
        </p:blipFill>
        <p:spPr>
          <a:xfrm>
            <a:off x="5341561" y="2720000"/>
            <a:ext cx="2224025" cy="1486575"/>
          </a:xfrm>
          <a:prstGeom prst="rect">
            <a:avLst/>
          </a:prstGeom>
          <a:noFill/>
          <a:ln>
            <a:noFill/>
          </a:ln>
        </p:spPr>
      </p:pic>
      <p:pic>
        <p:nvPicPr>
          <p:cNvPr id="565" name="Google Shape;565;p62"/>
          <p:cNvPicPr preferRelativeResize="0"/>
          <p:nvPr/>
        </p:nvPicPr>
        <p:blipFill>
          <a:blip r:embed="rId9">
            <a:alphaModFix/>
          </a:blip>
          <a:stretch>
            <a:fillRect/>
          </a:stretch>
        </p:blipFill>
        <p:spPr>
          <a:xfrm>
            <a:off x="6836915" y="1534275"/>
            <a:ext cx="1880461" cy="1309600"/>
          </a:xfrm>
          <a:prstGeom prst="rect">
            <a:avLst/>
          </a:prstGeom>
          <a:noFill/>
          <a:ln>
            <a:noFill/>
          </a:ln>
        </p:spPr>
      </p:pic>
      <p:sp>
        <p:nvSpPr>
          <p:cNvPr id="566" name="Google Shape;566;p62"/>
          <p:cNvSpPr txBox="1"/>
          <p:nvPr/>
        </p:nvSpPr>
        <p:spPr>
          <a:xfrm>
            <a:off x="240925" y="4486825"/>
            <a:ext cx="4046400" cy="5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Times New Roman"/>
                <a:ea typeface="Times New Roman"/>
                <a:cs typeface="Times New Roman"/>
                <a:sym typeface="Times New Roman"/>
              </a:rPr>
              <a:t>Emotion-eliciting stimuli increase physiological arousal (Wu et al., 2019; Wang et al., 2016; Choi et al., 2017)</a:t>
            </a:r>
            <a:endParaRPr sz="1300">
              <a:latin typeface="Times New Roman"/>
              <a:ea typeface="Times New Roman"/>
              <a:cs typeface="Times New Roman"/>
              <a:sym typeface="Times New Roman"/>
            </a:endParaRPr>
          </a:p>
        </p:txBody>
      </p:sp>
      <p:sp>
        <p:nvSpPr>
          <p:cNvPr id="567" name="Google Shape;567;p62"/>
          <p:cNvSpPr txBox="1"/>
          <p:nvPr/>
        </p:nvSpPr>
        <p:spPr>
          <a:xfrm>
            <a:off x="4765975" y="4486825"/>
            <a:ext cx="3752700" cy="5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Times New Roman"/>
                <a:ea typeface="Times New Roman"/>
                <a:cs typeface="Times New Roman"/>
                <a:sym typeface="Times New Roman"/>
              </a:rPr>
              <a:t>Immersion heightens these effects (Nakahara et al., 2009; Chirico et al., 2017; Weeks &amp; Zoccola, 2016)</a:t>
            </a:r>
            <a:endParaRPr sz="13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58"/>
                                        </p:tgtEl>
                                        <p:attrNameLst>
                                          <p:attrName>style.visibility</p:attrName>
                                        </p:attrNameLst>
                                      </p:cBhvr>
                                      <p:to>
                                        <p:strVal val="visible"/>
                                      </p:to>
                                    </p:set>
                                  </p:childTnLst>
                                </p:cTn>
                              </p:par>
                            </p:childTnLst>
                          </p:cTn>
                        </p:par>
                        <p:par>
                          <p:cTn id="10" fill="hold">
                            <p:stCondLst>
                              <p:cond delay="800"/>
                            </p:stCondLst>
                            <p:childTnLst>
                              <p:par>
                                <p:cTn id="11" presetID="1" presetClass="entr" presetSubtype="0" fill="hold" nodeType="afterEffect">
                                  <p:stCondLst>
                                    <p:cond delay="0"/>
                                  </p:stCondLst>
                                  <p:childTnLst>
                                    <p:set>
                                      <p:cBhvr>
                                        <p:cTn id="12" dur="1" fill="hold">
                                          <p:stCondLst>
                                            <p:cond delay="0"/>
                                          </p:stCondLst>
                                        </p:cTn>
                                        <p:tgtEl>
                                          <p:spTgt spid="559"/>
                                        </p:tgtEl>
                                        <p:attrNameLst>
                                          <p:attrName>style.visibility</p:attrName>
                                        </p:attrNameLst>
                                      </p:cBhvr>
                                      <p:to>
                                        <p:strVal val="visible"/>
                                      </p:to>
                                    </p:set>
                                  </p:childTnLst>
                                </p:cTn>
                              </p:par>
                            </p:childTnLst>
                          </p:cTn>
                        </p:par>
                        <p:par>
                          <p:cTn id="13" fill="hold">
                            <p:stCondLst>
                              <p:cond delay="1600"/>
                            </p:stCondLst>
                            <p:childTnLst>
                              <p:par>
                                <p:cTn id="14" presetID="1" presetClass="entr" presetSubtype="0" fill="hold" nodeType="afterEffect">
                                  <p:stCondLst>
                                    <p:cond delay="0"/>
                                  </p:stCondLst>
                                  <p:childTnLst>
                                    <p:set>
                                      <p:cBhvr>
                                        <p:cTn id="15" dur="1" fill="hold">
                                          <p:stCondLst>
                                            <p:cond delay="0"/>
                                          </p:stCondLst>
                                        </p:cTn>
                                        <p:tgtEl>
                                          <p:spTgt spid="56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6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6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6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64"/>
                                        </p:tgtEl>
                                        <p:attrNameLst>
                                          <p:attrName>style.visibility</p:attrName>
                                        </p:attrNameLst>
                                      </p:cBhvr>
                                      <p:to>
                                        <p:strVal val="visible"/>
                                      </p:to>
                                    </p:set>
                                  </p:childTnLst>
                                </p:cTn>
                              </p:par>
                            </p:childTnLst>
                          </p:cTn>
                        </p:par>
                        <p:par>
                          <p:cTn id="27" fill="hold">
                            <p:stCondLst>
                              <p:cond delay="800"/>
                            </p:stCondLst>
                            <p:childTnLst>
                              <p:par>
                                <p:cTn id="28" presetID="1" presetClass="entr" presetSubtype="0" fill="hold" nodeType="afterEffect">
                                  <p:stCondLst>
                                    <p:cond delay="0"/>
                                  </p:stCondLst>
                                  <p:childTnLst>
                                    <p:set>
                                      <p:cBhvr>
                                        <p:cTn id="29" dur="1" fill="hold">
                                          <p:stCondLst>
                                            <p:cond delay="0"/>
                                          </p:stCondLst>
                                        </p:cTn>
                                        <p:tgtEl>
                                          <p:spTgt spid="56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3"/>
          <p:cNvSpPr txBox="1"/>
          <p:nvPr/>
        </p:nvSpPr>
        <p:spPr>
          <a:xfrm>
            <a:off x="311700" y="1167900"/>
            <a:ext cx="8520600" cy="120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When we calculate HRV, we’re measuring parasympathetic nervous system (PNS) activity</a:t>
            </a:r>
            <a:endParaRPr/>
          </a:p>
          <a:p>
            <a:pPr marL="914400" lvl="1" indent="-317500" algn="l" rtl="0">
              <a:spcBef>
                <a:spcPts val="0"/>
              </a:spcBef>
              <a:spcAft>
                <a:spcPts val="0"/>
              </a:spcAft>
              <a:buSzPts val="1400"/>
              <a:buChar char="○"/>
            </a:pPr>
            <a:r>
              <a:rPr lang="en"/>
              <a:t>PNS acts as a heart-brake</a:t>
            </a:r>
            <a:endParaRPr/>
          </a:p>
          <a:p>
            <a:pPr marL="1371600" lvl="2" indent="-317500" algn="l" rtl="0">
              <a:spcBef>
                <a:spcPts val="0"/>
              </a:spcBef>
              <a:spcAft>
                <a:spcPts val="0"/>
              </a:spcAft>
              <a:buSzPts val="1400"/>
              <a:buChar char="■"/>
            </a:pPr>
            <a:r>
              <a:rPr lang="en"/>
              <a:t>Higher HRV is representative of a greater PNS response (</a:t>
            </a:r>
            <a:r>
              <a:rPr lang="en" u="sng">
                <a:solidFill>
                  <a:schemeClr val="hlink"/>
                </a:solidFill>
                <a:hlinkClick r:id="rId3"/>
              </a:rPr>
              <a:t>Ernst, 2017</a:t>
            </a:r>
            <a:r>
              <a:rPr lang="en"/>
              <a:t>; </a:t>
            </a:r>
            <a:r>
              <a:rPr lang="en" u="sng">
                <a:solidFill>
                  <a:schemeClr val="hlink"/>
                </a:solidFill>
                <a:hlinkClick r:id="rId4"/>
              </a:rPr>
              <a:t>Shaffer &amp; Ginsberg, 2018</a:t>
            </a:r>
            <a:r>
              <a:rPr lang="en"/>
              <a:t>)</a:t>
            </a:r>
            <a:endParaRPr/>
          </a:p>
          <a:p>
            <a:pPr marL="1828800" lvl="3" indent="-311150" algn="l" rtl="0">
              <a:spcBef>
                <a:spcPts val="0"/>
              </a:spcBef>
              <a:spcAft>
                <a:spcPts val="0"/>
              </a:spcAft>
              <a:buSzPts val="1300"/>
              <a:buChar char="●"/>
            </a:pPr>
            <a:r>
              <a:rPr lang="en" sz="1300" b="1">
                <a:solidFill>
                  <a:schemeClr val="dk1"/>
                </a:solidFill>
              </a:rPr>
              <a:t>Lower HR</a:t>
            </a:r>
            <a:r>
              <a:rPr lang="en" sz="1300">
                <a:solidFill>
                  <a:schemeClr val="dk1"/>
                </a:solidFill>
              </a:rPr>
              <a:t> → </a:t>
            </a:r>
            <a:r>
              <a:rPr lang="en" sz="1300"/>
              <a:t>More time between beats, making room for more variability </a:t>
            </a:r>
            <a:endParaRPr sz="1300"/>
          </a:p>
          <a:p>
            <a:pPr marL="1828800" lvl="0" indent="0" algn="l" rtl="0">
              <a:spcBef>
                <a:spcPts val="0"/>
              </a:spcBef>
              <a:spcAft>
                <a:spcPts val="0"/>
              </a:spcAft>
              <a:buNone/>
            </a:pPr>
            <a:r>
              <a:rPr lang="en" sz="1300"/>
              <a:t>between beats </a:t>
            </a:r>
            <a:r>
              <a:rPr lang="en" sz="1300">
                <a:solidFill>
                  <a:schemeClr val="dk1"/>
                </a:solidFill>
              </a:rPr>
              <a:t> → </a:t>
            </a:r>
            <a:r>
              <a:rPr lang="en" sz="1300" b="1">
                <a:solidFill>
                  <a:schemeClr val="dk1"/>
                </a:solidFill>
              </a:rPr>
              <a:t>Greater HRV</a:t>
            </a:r>
            <a:endParaRPr sz="1300"/>
          </a:p>
          <a:p>
            <a:pPr marL="1828800" lvl="3" indent="-311150" algn="l" rtl="0">
              <a:spcBef>
                <a:spcPts val="0"/>
              </a:spcBef>
              <a:spcAft>
                <a:spcPts val="0"/>
              </a:spcAft>
              <a:buSzPts val="1300"/>
              <a:buChar char="●"/>
            </a:pPr>
            <a:r>
              <a:rPr lang="en" sz="1300" b="1"/>
              <a:t>Higher HR</a:t>
            </a:r>
            <a:r>
              <a:rPr lang="en" sz="1300"/>
              <a:t> </a:t>
            </a:r>
            <a:r>
              <a:rPr lang="en" sz="1300">
                <a:solidFill>
                  <a:schemeClr val="dk1"/>
                </a:solidFill>
              </a:rPr>
              <a:t>→ Less time between beats, less room for variability between </a:t>
            </a:r>
            <a:endParaRPr sz="1300">
              <a:solidFill>
                <a:schemeClr val="dk1"/>
              </a:solidFill>
            </a:endParaRPr>
          </a:p>
          <a:p>
            <a:pPr marL="1828800" lvl="0" indent="0" algn="l" rtl="0">
              <a:spcBef>
                <a:spcPts val="0"/>
              </a:spcBef>
              <a:spcAft>
                <a:spcPts val="0"/>
              </a:spcAft>
              <a:buNone/>
            </a:pPr>
            <a:r>
              <a:rPr lang="en" sz="1300">
                <a:solidFill>
                  <a:schemeClr val="dk1"/>
                </a:solidFill>
              </a:rPr>
              <a:t>beats →</a:t>
            </a:r>
            <a:r>
              <a:rPr lang="en" sz="1300" b="1">
                <a:solidFill>
                  <a:schemeClr val="dk1"/>
                </a:solidFill>
              </a:rPr>
              <a:t> Lower HRV</a:t>
            </a:r>
            <a:r>
              <a:rPr lang="en" sz="1300"/>
              <a:t> </a:t>
            </a:r>
            <a:endParaRPr sz="1300"/>
          </a:p>
          <a:p>
            <a:pPr marL="1828800" lvl="3" indent="-311150" algn="l" rtl="0">
              <a:spcBef>
                <a:spcPts val="0"/>
              </a:spcBef>
              <a:spcAft>
                <a:spcPts val="0"/>
              </a:spcAft>
              <a:buSzPts val="1300"/>
              <a:buChar char="●"/>
            </a:pPr>
            <a:r>
              <a:rPr lang="en" sz="1300"/>
              <a:t>Measured by RMSSD</a:t>
            </a:r>
            <a:endParaRPr sz="1300"/>
          </a:p>
          <a:p>
            <a:pPr marL="0" lvl="0" indent="0" algn="l" rtl="0">
              <a:spcBef>
                <a:spcPts val="0"/>
              </a:spcBef>
              <a:spcAft>
                <a:spcPts val="0"/>
              </a:spcAft>
              <a:buNone/>
            </a:pPr>
            <a:endParaRPr/>
          </a:p>
        </p:txBody>
      </p:sp>
      <p:sp>
        <p:nvSpPr>
          <p:cNvPr id="573" name="Google Shape;573;p63"/>
          <p:cNvSpPr txBox="1">
            <a:spLocks noGrp="1"/>
          </p:cNvSpPr>
          <p:nvPr>
            <p:ph type="subTitle" idx="1"/>
          </p:nvPr>
        </p:nvSpPr>
        <p:spPr>
          <a:xfrm>
            <a:off x="252700" y="736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Heart rate variability (HRV) as a psychophysiological </a:t>
            </a:r>
            <a:endParaRPr sz="2200"/>
          </a:p>
          <a:p>
            <a:pPr marL="0" lvl="0" indent="0" algn="ctr" rtl="0">
              <a:spcBef>
                <a:spcPts val="0"/>
              </a:spcBef>
              <a:spcAft>
                <a:spcPts val="0"/>
              </a:spcAft>
              <a:buNone/>
            </a:pPr>
            <a:r>
              <a:rPr lang="en" sz="2200"/>
              <a:t>measure of regulation</a:t>
            </a:r>
            <a:endParaRPr sz="2200"/>
          </a:p>
        </p:txBody>
      </p:sp>
      <p:sp>
        <p:nvSpPr>
          <p:cNvPr id="574" name="Google Shape;574;p63"/>
          <p:cNvSpPr txBox="1"/>
          <p:nvPr/>
        </p:nvSpPr>
        <p:spPr>
          <a:xfrm>
            <a:off x="311700" y="918300"/>
            <a:ext cx="8520600" cy="120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HRV refers to the differences in time between subsequent heart beats</a:t>
            </a:r>
            <a:endParaRPr/>
          </a:p>
          <a:p>
            <a:pPr marL="0" lvl="0" indent="0" algn="l" rtl="0">
              <a:spcBef>
                <a:spcPts val="0"/>
              </a:spcBef>
              <a:spcAft>
                <a:spcPts val="0"/>
              </a:spcAft>
              <a:buNone/>
            </a:pPr>
            <a:endParaRPr/>
          </a:p>
        </p:txBody>
      </p:sp>
      <p:pic>
        <p:nvPicPr>
          <p:cNvPr id="575" name="Google Shape;575;p63"/>
          <p:cNvPicPr preferRelativeResize="0"/>
          <p:nvPr/>
        </p:nvPicPr>
        <p:blipFill>
          <a:blip r:embed="rId5">
            <a:alphaModFix/>
          </a:blip>
          <a:stretch>
            <a:fillRect/>
          </a:stretch>
        </p:blipFill>
        <p:spPr>
          <a:xfrm rot="-1212501">
            <a:off x="222250" y="2635676"/>
            <a:ext cx="450449" cy="450449"/>
          </a:xfrm>
          <a:prstGeom prst="rect">
            <a:avLst/>
          </a:prstGeom>
          <a:noFill/>
          <a:ln>
            <a:noFill/>
          </a:ln>
        </p:spPr>
      </p:pic>
      <p:pic>
        <p:nvPicPr>
          <p:cNvPr id="576" name="Google Shape;576;p63"/>
          <p:cNvPicPr preferRelativeResize="0"/>
          <p:nvPr/>
        </p:nvPicPr>
        <p:blipFill rotWithShape="1">
          <a:blip r:embed="rId6">
            <a:alphaModFix/>
          </a:blip>
          <a:srcRect t="7545" b="21401"/>
          <a:stretch/>
        </p:blipFill>
        <p:spPr>
          <a:xfrm rot="-297341">
            <a:off x="477543" y="2013843"/>
            <a:ext cx="1444888" cy="1004062"/>
          </a:xfrm>
          <a:prstGeom prst="rect">
            <a:avLst/>
          </a:prstGeom>
          <a:noFill/>
          <a:ln>
            <a:noFill/>
          </a:ln>
        </p:spPr>
      </p:pic>
      <p:sp>
        <p:nvSpPr>
          <p:cNvPr id="577" name="Google Shape;577;p63"/>
          <p:cNvSpPr txBox="1"/>
          <p:nvPr/>
        </p:nvSpPr>
        <p:spPr>
          <a:xfrm>
            <a:off x="311700" y="2625675"/>
            <a:ext cx="8520600" cy="1203300"/>
          </a:xfrm>
          <a:prstGeom prst="rect">
            <a:avLst/>
          </a:prstGeom>
          <a:noFill/>
          <a:ln>
            <a:noFill/>
          </a:ln>
        </p:spPr>
        <p:txBody>
          <a:bodyPr spcFirstLastPara="1" wrap="square" lIns="91425" tIns="91425" rIns="91425" bIns="91425" anchor="t" anchorCtr="0">
            <a:noAutofit/>
          </a:bodyPr>
          <a:lstStyle/>
          <a:p>
            <a:pPr marL="1828800" lvl="0" indent="0" algn="l" rtl="0">
              <a:spcBef>
                <a:spcPts val="0"/>
              </a:spcBef>
              <a:spcAft>
                <a:spcPts val="0"/>
              </a:spcAft>
              <a:buNone/>
            </a:pPr>
            <a:endParaRPr sz="1300"/>
          </a:p>
          <a:p>
            <a:pPr marL="1828800" lvl="0" indent="0" algn="l" rtl="0">
              <a:spcBef>
                <a:spcPts val="0"/>
              </a:spcBef>
              <a:spcAft>
                <a:spcPts val="0"/>
              </a:spcAft>
              <a:buNone/>
            </a:pPr>
            <a:endParaRPr sz="1300"/>
          </a:p>
          <a:p>
            <a:pPr marL="1371600" lvl="2" indent="-317500" algn="l" rtl="0">
              <a:spcBef>
                <a:spcPts val="0"/>
              </a:spcBef>
              <a:spcAft>
                <a:spcPts val="0"/>
              </a:spcAft>
              <a:buSzPts val="1400"/>
              <a:buChar char="■"/>
            </a:pPr>
            <a:r>
              <a:rPr lang="en"/>
              <a:t>Widely considered a measure of autonomic regulation (</a:t>
            </a:r>
            <a:r>
              <a:rPr lang="en" u="sng">
                <a:solidFill>
                  <a:schemeClr val="hlink"/>
                </a:solidFill>
                <a:hlinkClick r:id="rId7"/>
              </a:rPr>
              <a:t>Holzman &amp; Bridgett, 2017</a:t>
            </a:r>
            <a:r>
              <a:rPr lang="en"/>
              <a:t>)</a:t>
            </a:r>
            <a:endParaRPr/>
          </a:p>
          <a:p>
            <a:pPr marL="1828800" lvl="3" indent="-317500" algn="l" rtl="0">
              <a:spcBef>
                <a:spcPts val="0"/>
              </a:spcBef>
              <a:spcAft>
                <a:spcPts val="0"/>
              </a:spcAft>
              <a:buSzPts val="1400"/>
              <a:buChar char="●"/>
            </a:pPr>
            <a:r>
              <a:rPr lang="en"/>
              <a:t>Has been implicated in emotion regulation research; Neurovisceral integration model (</a:t>
            </a:r>
            <a:r>
              <a:rPr lang="en" u="sng">
                <a:solidFill>
                  <a:schemeClr val="hlink"/>
                </a:solidFill>
                <a:hlinkClick r:id="rId8"/>
              </a:rPr>
              <a:t>Williams et al., 2015</a:t>
            </a:r>
            <a:r>
              <a:rPr lang="en"/>
              <a:t>; </a:t>
            </a:r>
            <a:r>
              <a:rPr lang="en" u="sng">
                <a:solidFill>
                  <a:schemeClr val="hlink"/>
                </a:solidFill>
                <a:hlinkClick r:id="rId9"/>
              </a:rPr>
              <a:t>Mather &amp; Thayer, 2018</a:t>
            </a:r>
            <a:r>
              <a:rPr lang="en"/>
              <a:t>; </a:t>
            </a:r>
            <a:r>
              <a:rPr lang="en" u="sng">
                <a:solidFill>
                  <a:schemeClr val="hlink"/>
                </a:solidFill>
                <a:hlinkClick r:id="rId10"/>
              </a:rPr>
              <a:t>Thayer &amp; Lane, 2009</a:t>
            </a:r>
            <a:r>
              <a:rPr lang="en"/>
              <a:t>)</a:t>
            </a:r>
            <a:endParaRPr/>
          </a:p>
          <a:p>
            <a:pPr marL="0" lvl="0" indent="0" algn="l" rtl="0">
              <a:spcBef>
                <a:spcPts val="0"/>
              </a:spcBef>
              <a:spcAft>
                <a:spcPts val="0"/>
              </a:spcAft>
              <a:buNone/>
            </a:pPr>
            <a:endParaRPr/>
          </a:p>
        </p:txBody>
      </p:sp>
      <p:pic>
        <p:nvPicPr>
          <p:cNvPr id="578" name="Google Shape;578;p63"/>
          <p:cNvPicPr preferRelativeResize="0"/>
          <p:nvPr/>
        </p:nvPicPr>
        <p:blipFill>
          <a:blip r:embed="rId11">
            <a:alphaModFix/>
          </a:blip>
          <a:stretch>
            <a:fillRect/>
          </a:stretch>
        </p:blipFill>
        <p:spPr>
          <a:xfrm>
            <a:off x="2299450" y="3939250"/>
            <a:ext cx="4864983" cy="1087250"/>
          </a:xfrm>
          <a:prstGeom prst="rect">
            <a:avLst/>
          </a:prstGeom>
          <a:noFill/>
          <a:ln>
            <a:noFill/>
          </a:ln>
        </p:spPr>
      </p:pic>
      <p:sp>
        <p:nvSpPr>
          <p:cNvPr id="579" name="Google Shape;579;p63"/>
          <p:cNvSpPr txBox="1"/>
          <p:nvPr/>
        </p:nvSpPr>
        <p:spPr>
          <a:xfrm rot="2236077">
            <a:off x="622990" y="2495416"/>
            <a:ext cx="578654" cy="5786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PNS</a:t>
            </a:r>
            <a:endParaRPr sz="9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4"/>
          <p:cNvSpPr txBox="1">
            <a:spLocks noGrp="1"/>
          </p:cNvSpPr>
          <p:nvPr>
            <p:ph type="subTitle" idx="1"/>
          </p:nvPr>
        </p:nvSpPr>
        <p:spPr>
          <a:xfrm>
            <a:off x="953350" y="309525"/>
            <a:ext cx="62475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434343"/>
                </a:solidFill>
              </a:rPr>
              <a:t>The haunted house successfully elicited fear! </a:t>
            </a:r>
            <a:endParaRPr sz="2200">
              <a:solidFill>
                <a:srgbClr val="434343"/>
              </a:solidFill>
            </a:endParaRPr>
          </a:p>
        </p:txBody>
      </p:sp>
      <p:sp>
        <p:nvSpPr>
          <p:cNvPr id="585" name="Google Shape;585;p64"/>
          <p:cNvSpPr txBox="1"/>
          <p:nvPr/>
        </p:nvSpPr>
        <p:spPr>
          <a:xfrm>
            <a:off x="5534600" y="1322100"/>
            <a:ext cx="3396900" cy="303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a:solidFill>
                  <a:schemeClr val="dk1"/>
                </a:solidFill>
                <a:latin typeface="Times New Roman"/>
                <a:ea typeface="Times New Roman"/>
                <a:cs typeface="Times New Roman"/>
                <a:sym typeface="Times New Roman"/>
              </a:rPr>
              <a:t>A one-sample t-test indicated that the participants did experience fear responses </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a:t>
            </a:r>
            <a:r>
              <a:rPr lang="en" sz="1300" i="1">
                <a:solidFill>
                  <a:schemeClr val="dk1"/>
                </a:solidFill>
                <a:latin typeface="Times New Roman"/>
                <a:ea typeface="Times New Roman"/>
                <a:cs typeface="Times New Roman"/>
                <a:sym typeface="Times New Roman"/>
              </a:rPr>
              <a:t>M </a:t>
            </a:r>
            <a:r>
              <a:rPr lang="en" sz="1300">
                <a:solidFill>
                  <a:schemeClr val="dk1"/>
                </a:solidFill>
                <a:latin typeface="Times New Roman"/>
                <a:ea typeface="Times New Roman"/>
                <a:cs typeface="Times New Roman"/>
                <a:sym typeface="Times New Roman"/>
              </a:rPr>
              <a:t> = 2.44 , </a:t>
            </a:r>
            <a:r>
              <a:rPr lang="en" sz="1300" i="1">
                <a:solidFill>
                  <a:schemeClr val="dk1"/>
                </a:solidFill>
                <a:latin typeface="Times New Roman"/>
                <a:ea typeface="Times New Roman"/>
                <a:cs typeface="Times New Roman"/>
                <a:sym typeface="Times New Roman"/>
              </a:rPr>
              <a:t>SD</a:t>
            </a:r>
            <a:r>
              <a:rPr lang="en" sz="1300">
                <a:solidFill>
                  <a:schemeClr val="dk1"/>
                </a:solidFill>
                <a:latin typeface="Times New Roman"/>
                <a:ea typeface="Times New Roman"/>
                <a:cs typeface="Times New Roman"/>
                <a:sym typeface="Times New Roman"/>
              </a:rPr>
              <a:t>=1.19, </a:t>
            </a:r>
            <a:r>
              <a:rPr lang="en" sz="1300" i="1">
                <a:solidFill>
                  <a:schemeClr val="dk1"/>
                </a:solidFill>
                <a:latin typeface="Times New Roman"/>
                <a:ea typeface="Times New Roman"/>
                <a:cs typeface="Times New Roman"/>
                <a:sym typeface="Times New Roman"/>
              </a:rPr>
              <a:t>t</a:t>
            </a:r>
            <a:r>
              <a:rPr lang="en" sz="1300">
                <a:solidFill>
                  <a:schemeClr val="dk1"/>
                </a:solidFill>
                <a:latin typeface="Times New Roman"/>
                <a:ea typeface="Times New Roman"/>
                <a:cs typeface="Times New Roman"/>
                <a:sym typeface="Times New Roman"/>
              </a:rPr>
              <a:t>(251) = 32.73, </a:t>
            </a:r>
            <a:r>
              <a:rPr lang="en" sz="1300" i="1">
                <a:solidFill>
                  <a:schemeClr val="dk1"/>
                </a:solidFill>
                <a:latin typeface="Times New Roman"/>
                <a:ea typeface="Times New Roman"/>
                <a:cs typeface="Times New Roman"/>
                <a:sym typeface="Times New Roman"/>
              </a:rPr>
              <a:t>p </a:t>
            </a:r>
            <a:r>
              <a:rPr lang="en" sz="1300">
                <a:solidFill>
                  <a:schemeClr val="dk1"/>
                </a:solidFill>
                <a:latin typeface="Times New Roman"/>
                <a:ea typeface="Times New Roman"/>
                <a:cs typeface="Times New Roman"/>
                <a:sym typeface="Times New Roman"/>
              </a:rPr>
              <a:t>&lt; 0.001)</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a:solidFill>
                  <a:schemeClr val="dk1"/>
                </a:solidFill>
                <a:latin typeface="Times New Roman"/>
                <a:ea typeface="Times New Roman"/>
                <a:cs typeface="Times New Roman"/>
                <a:sym typeface="Times New Roman"/>
              </a:rPr>
              <a:t>A one-way ANOVA revealed ratings from the first section of the haunted house (M=2.85, </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SD = 1.12) to be significantly higher than ratings in the second (</a:t>
            </a:r>
            <a:r>
              <a:rPr lang="en" sz="1300" i="1">
                <a:solidFill>
                  <a:schemeClr val="dk1"/>
                </a:solidFill>
                <a:latin typeface="Times New Roman"/>
                <a:ea typeface="Times New Roman"/>
                <a:cs typeface="Times New Roman"/>
                <a:sym typeface="Times New Roman"/>
              </a:rPr>
              <a:t>M</a:t>
            </a:r>
            <a:r>
              <a:rPr lang="en" sz="1300">
                <a:solidFill>
                  <a:schemeClr val="dk1"/>
                </a:solidFill>
                <a:latin typeface="Times New Roman"/>
                <a:ea typeface="Times New Roman"/>
                <a:cs typeface="Times New Roman"/>
                <a:sym typeface="Times New Roman"/>
              </a:rPr>
              <a:t>=2.13, </a:t>
            </a:r>
            <a:r>
              <a:rPr lang="en" sz="1300" i="1">
                <a:solidFill>
                  <a:schemeClr val="dk1"/>
                </a:solidFill>
                <a:latin typeface="Times New Roman"/>
                <a:ea typeface="Times New Roman"/>
                <a:cs typeface="Times New Roman"/>
                <a:sym typeface="Times New Roman"/>
              </a:rPr>
              <a:t>SD</a:t>
            </a:r>
            <a:r>
              <a:rPr lang="en" sz="1300">
                <a:solidFill>
                  <a:schemeClr val="dk1"/>
                </a:solidFill>
                <a:latin typeface="Times New Roman"/>
                <a:ea typeface="Times New Roman"/>
                <a:cs typeface="Times New Roman"/>
                <a:sym typeface="Times New Roman"/>
              </a:rPr>
              <a:t>=1.14,</a:t>
            </a:r>
            <a:r>
              <a:rPr lang="en" sz="1300" i="1">
                <a:solidFill>
                  <a:schemeClr val="dk1"/>
                </a:solidFill>
                <a:latin typeface="Times New Roman"/>
                <a:ea typeface="Times New Roman"/>
                <a:cs typeface="Times New Roman"/>
                <a:sym typeface="Times New Roman"/>
              </a:rPr>
              <a:t> t</a:t>
            </a:r>
            <a:r>
              <a:rPr lang="en" sz="1300">
                <a:solidFill>
                  <a:schemeClr val="dk1"/>
                </a:solidFill>
                <a:latin typeface="Times New Roman"/>
                <a:ea typeface="Times New Roman"/>
                <a:cs typeface="Times New Roman"/>
                <a:sym typeface="Times New Roman"/>
              </a:rPr>
              <a:t>(256)=2.93, </a:t>
            </a:r>
            <a:r>
              <a:rPr lang="en" sz="1300" i="1">
                <a:solidFill>
                  <a:schemeClr val="dk1"/>
                </a:solidFill>
                <a:latin typeface="Times New Roman"/>
                <a:ea typeface="Times New Roman"/>
                <a:cs typeface="Times New Roman"/>
                <a:sym typeface="Times New Roman"/>
              </a:rPr>
              <a:t>p</a:t>
            </a:r>
            <a:r>
              <a:rPr lang="en" sz="1300">
                <a:solidFill>
                  <a:schemeClr val="dk1"/>
                </a:solidFill>
                <a:latin typeface="Times New Roman"/>
                <a:ea typeface="Times New Roman"/>
                <a:cs typeface="Times New Roman"/>
                <a:sym typeface="Times New Roman"/>
              </a:rPr>
              <a:t>=0.042) and third </a:t>
            </a:r>
            <a:r>
              <a:rPr lang="en" sz="1300" i="1">
                <a:solidFill>
                  <a:schemeClr val="dk1"/>
                </a:solidFill>
                <a:latin typeface="Times New Roman"/>
                <a:ea typeface="Times New Roman"/>
                <a:cs typeface="Times New Roman"/>
                <a:sym typeface="Times New Roman"/>
              </a:rPr>
              <a:t>(M</a:t>
            </a:r>
            <a:r>
              <a:rPr lang="en" sz="1300">
                <a:solidFill>
                  <a:schemeClr val="dk1"/>
                </a:solidFill>
                <a:latin typeface="Times New Roman"/>
                <a:ea typeface="Times New Roman"/>
                <a:cs typeface="Times New Roman"/>
                <a:sym typeface="Times New Roman"/>
              </a:rPr>
              <a:t>=2.11,</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 </a:t>
            </a:r>
            <a:r>
              <a:rPr lang="en" sz="1300" i="1">
                <a:solidFill>
                  <a:schemeClr val="dk1"/>
                </a:solidFill>
                <a:latin typeface="Times New Roman"/>
                <a:ea typeface="Times New Roman"/>
                <a:cs typeface="Times New Roman"/>
                <a:sym typeface="Times New Roman"/>
              </a:rPr>
              <a:t>SD</a:t>
            </a:r>
            <a:r>
              <a:rPr lang="en" sz="1300">
                <a:solidFill>
                  <a:schemeClr val="dk1"/>
                </a:solidFill>
                <a:latin typeface="Times New Roman"/>
                <a:ea typeface="Times New Roman"/>
                <a:cs typeface="Times New Roman"/>
                <a:sym typeface="Times New Roman"/>
              </a:rPr>
              <a:t>= 1.12, </a:t>
            </a:r>
            <a:r>
              <a:rPr lang="en" sz="1300" i="1">
                <a:solidFill>
                  <a:schemeClr val="dk1"/>
                </a:solidFill>
                <a:latin typeface="Times New Roman"/>
                <a:ea typeface="Times New Roman"/>
                <a:cs typeface="Times New Roman"/>
                <a:sym typeface="Times New Roman"/>
              </a:rPr>
              <a:t>t</a:t>
            </a:r>
            <a:r>
              <a:rPr lang="en" sz="1300">
                <a:solidFill>
                  <a:schemeClr val="dk1"/>
                </a:solidFill>
                <a:latin typeface="Times New Roman"/>
                <a:ea typeface="Times New Roman"/>
                <a:cs typeface="Times New Roman"/>
                <a:sym typeface="Times New Roman"/>
              </a:rPr>
              <a:t>(256) = 2.99,</a:t>
            </a:r>
            <a:r>
              <a:rPr lang="en" sz="1300" i="1">
                <a:solidFill>
                  <a:schemeClr val="dk1"/>
                </a:solidFill>
                <a:latin typeface="Times New Roman"/>
                <a:ea typeface="Times New Roman"/>
                <a:cs typeface="Times New Roman"/>
                <a:sym typeface="Times New Roman"/>
              </a:rPr>
              <a:t> p</a:t>
            </a:r>
            <a:r>
              <a:rPr lang="en" sz="1300">
                <a:solidFill>
                  <a:schemeClr val="dk1"/>
                </a:solidFill>
                <a:latin typeface="Times New Roman"/>
                <a:ea typeface="Times New Roman"/>
                <a:cs typeface="Times New Roman"/>
                <a:sym typeface="Times New Roman"/>
              </a:rPr>
              <a:t>=0.035) sections.</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endParaRPr sz="1100">
              <a:solidFill>
                <a:schemeClr val="dk1"/>
              </a:solidFill>
              <a:latin typeface="Times New Roman"/>
              <a:ea typeface="Times New Roman"/>
              <a:cs typeface="Times New Roman"/>
              <a:sym typeface="Times New Roman"/>
            </a:endParaRPr>
          </a:p>
        </p:txBody>
      </p:sp>
      <p:pic>
        <p:nvPicPr>
          <p:cNvPr id="586" name="Google Shape;586;p64"/>
          <p:cNvPicPr preferRelativeResize="0"/>
          <p:nvPr/>
        </p:nvPicPr>
        <p:blipFill rotWithShape="1">
          <a:blip r:embed="rId3">
            <a:alphaModFix/>
          </a:blip>
          <a:srcRect l="4192" r="91076"/>
          <a:stretch/>
        </p:blipFill>
        <p:spPr>
          <a:xfrm>
            <a:off x="256450" y="1252925"/>
            <a:ext cx="225000" cy="3170150"/>
          </a:xfrm>
          <a:prstGeom prst="rect">
            <a:avLst/>
          </a:prstGeom>
          <a:noFill/>
          <a:ln>
            <a:noFill/>
          </a:ln>
        </p:spPr>
      </p:pic>
      <p:pic>
        <p:nvPicPr>
          <p:cNvPr id="587" name="Google Shape;587;p64"/>
          <p:cNvPicPr preferRelativeResize="0"/>
          <p:nvPr/>
        </p:nvPicPr>
        <p:blipFill rotWithShape="1">
          <a:blip r:embed="rId4">
            <a:alphaModFix/>
          </a:blip>
          <a:srcRect l="8525" t="6968" r="8217"/>
          <a:stretch/>
        </p:blipFill>
        <p:spPr>
          <a:xfrm>
            <a:off x="845862" y="1252925"/>
            <a:ext cx="4456687" cy="3319830"/>
          </a:xfrm>
          <a:prstGeom prst="rect">
            <a:avLst/>
          </a:prstGeom>
          <a:noFill/>
          <a:ln>
            <a:noFill/>
          </a:ln>
        </p:spPr>
      </p:pic>
      <p:sp>
        <p:nvSpPr>
          <p:cNvPr id="588" name="Google Shape;588;p64"/>
          <p:cNvSpPr txBox="1"/>
          <p:nvPr/>
        </p:nvSpPr>
        <p:spPr>
          <a:xfrm rot="-5400000">
            <a:off x="-1003800" y="2692200"/>
            <a:ext cx="3407700" cy="291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Not scary at all                                                    Extremely scary</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3857450" y="199150"/>
            <a:ext cx="4796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73763"/>
                </a:solidFill>
              </a:rPr>
              <a:t>Terror Behind the Walls </a:t>
            </a:r>
            <a:br>
              <a:rPr lang="en" sz="2200" b="1">
                <a:solidFill>
                  <a:srgbClr val="073763"/>
                </a:solidFill>
              </a:rPr>
            </a:br>
            <a:r>
              <a:rPr lang="en" sz="2200" b="1">
                <a:solidFill>
                  <a:srgbClr val="073763"/>
                </a:solidFill>
              </a:rPr>
              <a:t>Fills the Gap</a:t>
            </a:r>
            <a:endParaRPr sz="2200" b="1">
              <a:solidFill>
                <a:srgbClr val="073763"/>
              </a:solidFill>
            </a:endParaRPr>
          </a:p>
        </p:txBody>
      </p:sp>
      <p:sp>
        <p:nvSpPr>
          <p:cNvPr id="191" name="Google Shape;191;p29"/>
          <p:cNvSpPr txBox="1"/>
          <p:nvPr/>
        </p:nvSpPr>
        <p:spPr>
          <a:xfrm>
            <a:off x="3675350" y="1547250"/>
            <a:ext cx="5160900" cy="3505200"/>
          </a:xfrm>
          <a:prstGeom prst="rect">
            <a:avLst/>
          </a:prstGeom>
          <a:noFill/>
          <a:ln>
            <a:noFill/>
          </a:ln>
        </p:spPr>
        <p:txBody>
          <a:bodyPr spcFirstLastPara="1" wrap="square" lIns="91425" tIns="91425" rIns="91425" bIns="91425" anchor="t" anchorCtr="0">
            <a:noAutofit/>
          </a:bodyPr>
          <a:lstStyle/>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Naturalistic, but controlled environment</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Performances are reliably consistent</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Appropriate stimuli variability</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Better approximates intense feelings</a:t>
            </a:r>
            <a:endParaRPr sz="18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1200"/>
              </a:spcAft>
              <a:buNone/>
            </a:pPr>
            <a:endParaRPr sz="1300">
              <a:solidFill>
                <a:schemeClr val="dk1"/>
              </a:solidFill>
              <a:latin typeface="Times New Roman"/>
              <a:ea typeface="Times New Roman"/>
              <a:cs typeface="Times New Roman"/>
              <a:sym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0" y="0"/>
            <a:ext cx="3504201" cy="51724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5"/>
          <p:cNvSpPr txBox="1">
            <a:spLocks noGrp="1"/>
          </p:cNvSpPr>
          <p:nvPr>
            <p:ph type="title"/>
          </p:nvPr>
        </p:nvSpPr>
        <p:spPr>
          <a:xfrm>
            <a:off x="311700" y="244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434343"/>
                </a:solidFill>
              </a:rPr>
              <a:t>The haunted house elicited significant physiological responses</a:t>
            </a:r>
            <a:endParaRPr sz="2200">
              <a:solidFill>
                <a:srgbClr val="434343"/>
              </a:solidFill>
            </a:endParaRPr>
          </a:p>
        </p:txBody>
      </p:sp>
      <p:sp>
        <p:nvSpPr>
          <p:cNvPr id="594" name="Google Shape;594;p65"/>
          <p:cNvSpPr txBox="1"/>
          <p:nvPr/>
        </p:nvSpPr>
        <p:spPr>
          <a:xfrm>
            <a:off x="589950" y="4071750"/>
            <a:ext cx="3775200" cy="77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 paired-samples t-test found heart rate to be significantly higher during the haunted house (</a:t>
            </a:r>
            <a:r>
              <a:rPr lang="en" sz="1100" i="1">
                <a:solidFill>
                  <a:schemeClr val="dk1"/>
                </a:solidFill>
                <a:latin typeface="Times New Roman"/>
                <a:ea typeface="Times New Roman"/>
                <a:cs typeface="Times New Roman"/>
                <a:sym typeface="Times New Roman"/>
              </a:rPr>
              <a:t>M</a:t>
            </a:r>
            <a:r>
              <a:rPr lang="en" sz="1100">
                <a:solidFill>
                  <a:schemeClr val="dk1"/>
                </a:solidFill>
                <a:latin typeface="Times New Roman"/>
                <a:ea typeface="Times New Roman"/>
                <a:cs typeface="Times New Roman"/>
                <a:sym typeface="Times New Roman"/>
              </a:rPr>
              <a:t>=99.48, </a:t>
            </a:r>
            <a:r>
              <a:rPr lang="en" sz="1100" i="1">
                <a:solidFill>
                  <a:schemeClr val="dk1"/>
                </a:solidFill>
                <a:latin typeface="Times New Roman"/>
                <a:ea typeface="Times New Roman"/>
                <a:cs typeface="Times New Roman"/>
                <a:sym typeface="Times New Roman"/>
              </a:rPr>
              <a:t>SD</a:t>
            </a:r>
            <a:r>
              <a:rPr lang="en" sz="1100">
                <a:solidFill>
                  <a:schemeClr val="dk1"/>
                </a:solidFill>
                <a:latin typeface="Times New Roman"/>
                <a:ea typeface="Times New Roman"/>
                <a:cs typeface="Times New Roman"/>
                <a:sym typeface="Times New Roman"/>
              </a:rPr>
              <a:t>=16.19) as compared to the baseline condition (</a:t>
            </a:r>
            <a:r>
              <a:rPr lang="en" sz="1100" i="1">
                <a:solidFill>
                  <a:schemeClr val="dk1"/>
                </a:solidFill>
                <a:latin typeface="Times New Roman"/>
                <a:ea typeface="Times New Roman"/>
                <a:cs typeface="Times New Roman"/>
                <a:sym typeface="Times New Roman"/>
              </a:rPr>
              <a:t>M</a:t>
            </a:r>
            <a:r>
              <a:rPr lang="en" sz="1100">
                <a:solidFill>
                  <a:schemeClr val="dk1"/>
                </a:solidFill>
                <a:latin typeface="Times New Roman"/>
                <a:ea typeface="Times New Roman"/>
                <a:cs typeface="Times New Roman"/>
                <a:sym typeface="Times New Roman"/>
              </a:rPr>
              <a:t>=81.97, </a:t>
            </a:r>
            <a:r>
              <a:rPr lang="en" sz="1100" i="1">
                <a:solidFill>
                  <a:schemeClr val="dk1"/>
                </a:solidFill>
                <a:latin typeface="Times New Roman"/>
                <a:ea typeface="Times New Roman"/>
                <a:cs typeface="Times New Roman"/>
                <a:sym typeface="Times New Roman"/>
              </a:rPr>
              <a:t>SD</a:t>
            </a:r>
            <a:r>
              <a:rPr lang="en" sz="1100">
                <a:solidFill>
                  <a:schemeClr val="dk1"/>
                </a:solidFill>
                <a:latin typeface="Times New Roman"/>
                <a:ea typeface="Times New Roman"/>
                <a:cs typeface="Times New Roman"/>
                <a:sym typeface="Times New Roman"/>
              </a:rPr>
              <a:t>=11.78, </a:t>
            </a:r>
            <a:r>
              <a:rPr lang="en" sz="1100" i="1">
                <a:solidFill>
                  <a:schemeClr val="dk1"/>
                </a:solidFill>
                <a:latin typeface="Times New Roman"/>
                <a:ea typeface="Times New Roman"/>
                <a:cs typeface="Times New Roman"/>
                <a:sym typeface="Times New Roman"/>
              </a:rPr>
              <a:t> t</a:t>
            </a:r>
            <a:r>
              <a:rPr lang="en" sz="1100">
                <a:solidFill>
                  <a:schemeClr val="dk1"/>
                </a:solidFill>
                <a:latin typeface="Times New Roman"/>
                <a:ea typeface="Times New Roman"/>
                <a:cs typeface="Times New Roman"/>
                <a:sym typeface="Times New Roman"/>
              </a:rPr>
              <a:t>(51)= -10.039, </a:t>
            </a:r>
            <a:r>
              <a:rPr lang="en" sz="1100" i="1">
                <a:solidFill>
                  <a:schemeClr val="dk1"/>
                </a:solidFill>
                <a:latin typeface="Times New Roman"/>
                <a:ea typeface="Times New Roman"/>
                <a:cs typeface="Times New Roman"/>
                <a:sym typeface="Times New Roman"/>
              </a:rPr>
              <a:t>p</a:t>
            </a:r>
            <a:r>
              <a:rPr lang="en" sz="1100">
                <a:solidFill>
                  <a:schemeClr val="dk1"/>
                </a:solidFill>
                <a:latin typeface="Times New Roman"/>
                <a:ea typeface="Times New Roman"/>
                <a:cs typeface="Times New Roman"/>
                <a:sym typeface="Times New Roman"/>
              </a:rPr>
              <a:t>&lt;0.001).</a:t>
            </a:r>
            <a:endParaRPr sz="1500"/>
          </a:p>
        </p:txBody>
      </p:sp>
      <p:sp>
        <p:nvSpPr>
          <p:cNvPr id="595" name="Google Shape;595;p65"/>
          <p:cNvSpPr txBox="1"/>
          <p:nvPr/>
        </p:nvSpPr>
        <p:spPr>
          <a:xfrm>
            <a:off x="4872275" y="4071750"/>
            <a:ext cx="4140600" cy="46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 paired-samples t-test revealed heart rate variability to be significantly higher in the baseline recording (</a:t>
            </a:r>
            <a:r>
              <a:rPr lang="en" sz="1100" i="1">
                <a:solidFill>
                  <a:schemeClr val="dk1"/>
                </a:solidFill>
                <a:latin typeface="Times New Roman"/>
                <a:ea typeface="Times New Roman"/>
                <a:cs typeface="Times New Roman"/>
                <a:sym typeface="Times New Roman"/>
              </a:rPr>
              <a:t>M</a:t>
            </a:r>
            <a:r>
              <a:rPr lang="en" sz="1100">
                <a:solidFill>
                  <a:schemeClr val="dk1"/>
                </a:solidFill>
                <a:latin typeface="Times New Roman"/>
                <a:ea typeface="Times New Roman"/>
                <a:cs typeface="Times New Roman"/>
                <a:sym typeface="Times New Roman"/>
              </a:rPr>
              <a:t>=31.24,</a:t>
            </a:r>
            <a:r>
              <a:rPr lang="en" sz="1100" i="1">
                <a:solidFill>
                  <a:schemeClr val="dk1"/>
                </a:solidFill>
                <a:latin typeface="Times New Roman"/>
                <a:ea typeface="Times New Roman"/>
                <a:cs typeface="Times New Roman"/>
                <a:sym typeface="Times New Roman"/>
              </a:rPr>
              <a:t> SD</a:t>
            </a:r>
            <a:r>
              <a:rPr lang="en" sz="1100">
                <a:solidFill>
                  <a:schemeClr val="dk1"/>
                </a:solidFill>
                <a:latin typeface="Times New Roman"/>
                <a:ea typeface="Times New Roman"/>
                <a:cs typeface="Times New Roman"/>
                <a:sym typeface="Times New Roman"/>
              </a:rPr>
              <a:t>=13.45) relative to the haunted house (</a:t>
            </a:r>
            <a:r>
              <a:rPr lang="en" sz="1100" i="1">
                <a:solidFill>
                  <a:schemeClr val="dk1"/>
                </a:solidFill>
                <a:latin typeface="Times New Roman"/>
                <a:ea typeface="Times New Roman"/>
                <a:cs typeface="Times New Roman"/>
                <a:sym typeface="Times New Roman"/>
              </a:rPr>
              <a:t>M</a:t>
            </a:r>
            <a:r>
              <a:rPr lang="en" sz="1100">
                <a:solidFill>
                  <a:schemeClr val="dk1"/>
                </a:solidFill>
                <a:latin typeface="Times New Roman"/>
                <a:ea typeface="Times New Roman"/>
                <a:cs typeface="Times New Roman"/>
                <a:sym typeface="Times New Roman"/>
              </a:rPr>
              <a:t>=24.20, </a:t>
            </a:r>
            <a:r>
              <a:rPr lang="en" sz="1100" i="1">
                <a:solidFill>
                  <a:schemeClr val="dk1"/>
                </a:solidFill>
                <a:latin typeface="Times New Roman"/>
                <a:ea typeface="Times New Roman"/>
                <a:cs typeface="Times New Roman"/>
                <a:sym typeface="Times New Roman"/>
              </a:rPr>
              <a:t>SD</a:t>
            </a:r>
            <a:r>
              <a:rPr lang="en" sz="1100">
                <a:solidFill>
                  <a:schemeClr val="dk1"/>
                </a:solidFill>
                <a:latin typeface="Times New Roman"/>
                <a:ea typeface="Times New Roman"/>
                <a:cs typeface="Times New Roman"/>
                <a:sym typeface="Times New Roman"/>
              </a:rPr>
              <a:t>=11.15),</a:t>
            </a:r>
            <a:r>
              <a:rPr lang="en" sz="1100" i="1">
                <a:solidFill>
                  <a:schemeClr val="dk1"/>
                </a:solidFill>
                <a:latin typeface="Times New Roman"/>
                <a:ea typeface="Times New Roman"/>
                <a:cs typeface="Times New Roman"/>
                <a:sym typeface="Times New Roman"/>
              </a:rPr>
              <a:t> t</a:t>
            </a:r>
            <a:r>
              <a:rPr lang="en" sz="1100">
                <a:solidFill>
                  <a:schemeClr val="dk1"/>
                </a:solidFill>
                <a:latin typeface="Times New Roman"/>
                <a:ea typeface="Times New Roman"/>
                <a:cs typeface="Times New Roman"/>
                <a:sym typeface="Times New Roman"/>
              </a:rPr>
              <a:t>(51)=4.6328,</a:t>
            </a:r>
            <a:r>
              <a:rPr lang="en" sz="1100" i="1">
                <a:solidFill>
                  <a:schemeClr val="dk1"/>
                </a:solidFill>
                <a:latin typeface="Times New Roman"/>
                <a:ea typeface="Times New Roman"/>
                <a:cs typeface="Times New Roman"/>
                <a:sym typeface="Times New Roman"/>
              </a:rPr>
              <a:t> p</a:t>
            </a:r>
            <a:r>
              <a:rPr lang="en" sz="1100">
                <a:solidFill>
                  <a:schemeClr val="dk1"/>
                </a:solidFill>
                <a:latin typeface="Times New Roman"/>
                <a:ea typeface="Times New Roman"/>
                <a:cs typeface="Times New Roman"/>
                <a:sym typeface="Times New Roman"/>
              </a:rPr>
              <a:t>&lt;0.001</a:t>
            </a:r>
            <a:endParaRPr sz="1100">
              <a:latin typeface="Times New Roman"/>
              <a:ea typeface="Times New Roman"/>
              <a:cs typeface="Times New Roman"/>
              <a:sym typeface="Times New Roman"/>
            </a:endParaRPr>
          </a:p>
        </p:txBody>
      </p:sp>
      <p:sp>
        <p:nvSpPr>
          <p:cNvPr id="596" name="Google Shape;596;p65"/>
          <p:cNvSpPr txBox="1"/>
          <p:nvPr/>
        </p:nvSpPr>
        <p:spPr>
          <a:xfrm>
            <a:off x="5442575" y="1260375"/>
            <a:ext cx="3000000" cy="285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p>
        </p:txBody>
      </p:sp>
      <p:sp>
        <p:nvSpPr>
          <p:cNvPr id="597" name="Google Shape;597;p65"/>
          <p:cNvSpPr txBox="1"/>
          <p:nvPr/>
        </p:nvSpPr>
        <p:spPr>
          <a:xfrm>
            <a:off x="1289050" y="1260375"/>
            <a:ext cx="3000000" cy="285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p>
        </p:txBody>
      </p:sp>
      <p:pic>
        <p:nvPicPr>
          <p:cNvPr id="598" name="Google Shape;598;p65"/>
          <p:cNvPicPr preferRelativeResize="0"/>
          <p:nvPr/>
        </p:nvPicPr>
        <p:blipFill>
          <a:blip r:embed="rId3">
            <a:alphaModFix/>
          </a:blip>
          <a:stretch>
            <a:fillRect/>
          </a:stretch>
        </p:blipFill>
        <p:spPr>
          <a:xfrm>
            <a:off x="4572000" y="1111263"/>
            <a:ext cx="4381508" cy="2920987"/>
          </a:xfrm>
          <a:prstGeom prst="rect">
            <a:avLst/>
          </a:prstGeom>
          <a:noFill/>
          <a:ln>
            <a:noFill/>
          </a:ln>
        </p:spPr>
      </p:pic>
      <p:pic>
        <p:nvPicPr>
          <p:cNvPr id="599" name="Google Shape;599;p65"/>
          <p:cNvPicPr preferRelativeResize="0"/>
          <p:nvPr/>
        </p:nvPicPr>
        <p:blipFill>
          <a:blip r:embed="rId4">
            <a:alphaModFix/>
          </a:blip>
          <a:stretch>
            <a:fillRect/>
          </a:stretch>
        </p:blipFill>
        <p:spPr>
          <a:xfrm>
            <a:off x="190525" y="1111275"/>
            <a:ext cx="4381463" cy="2920975"/>
          </a:xfrm>
          <a:prstGeom prst="rect">
            <a:avLst/>
          </a:prstGeom>
          <a:noFill/>
          <a:ln>
            <a:noFill/>
          </a:ln>
        </p:spPr>
      </p:pic>
      <p:cxnSp>
        <p:nvCxnSpPr>
          <p:cNvPr id="600" name="Google Shape;600;p65"/>
          <p:cNvCxnSpPr/>
          <p:nvPr/>
        </p:nvCxnSpPr>
        <p:spPr>
          <a:xfrm>
            <a:off x="1622350" y="1636275"/>
            <a:ext cx="1279200" cy="0"/>
          </a:xfrm>
          <a:prstGeom prst="straightConnector1">
            <a:avLst/>
          </a:prstGeom>
          <a:noFill/>
          <a:ln w="19050" cap="flat" cmpd="sng">
            <a:solidFill>
              <a:srgbClr val="000000"/>
            </a:solidFill>
            <a:prstDash val="solid"/>
            <a:round/>
            <a:headEnd type="none" w="med" len="med"/>
            <a:tailEnd type="none" w="med" len="med"/>
          </a:ln>
        </p:spPr>
      </p:cxnSp>
      <p:cxnSp>
        <p:nvCxnSpPr>
          <p:cNvPr id="601" name="Google Shape;601;p65"/>
          <p:cNvCxnSpPr/>
          <p:nvPr/>
        </p:nvCxnSpPr>
        <p:spPr>
          <a:xfrm>
            <a:off x="6302975" y="1636275"/>
            <a:ext cx="1279200" cy="0"/>
          </a:xfrm>
          <a:prstGeom prst="straightConnector1">
            <a:avLst/>
          </a:prstGeom>
          <a:noFill/>
          <a:ln w="19050" cap="flat" cmpd="sng">
            <a:solidFill>
              <a:srgbClr val="000000"/>
            </a:solidFill>
            <a:prstDash val="solid"/>
            <a:round/>
            <a:headEnd type="none" w="med" len="med"/>
            <a:tailEnd type="none" w="med" len="med"/>
          </a:ln>
        </p:spPr>
      </p:cxnSp>
      <p:sp>
        <p:nvSpPr>
          <p:cNvPr id="602" name="Google Shape;602;p65"/>
          <p:cNvSpPr txBox="1"/>
          <p:nvPr/>
        </p:nvSpPr>
        <p:spPr>
          <a:xfrm>
            <a:off x="6726325" y="1373325"/>
            <a:ext cx="1384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a:t>
            </a:r>
            <a:endParaRPr b="1"/>
          </a:p>
        </p:txBody>
      </p:sp>
      <p:sp>
        <p:nvSpPr>
          <p:cNvPr id="603" name="Google Shape;603;p65"/>
          <p:cNvSpPr txBox="1"/>
          <p:nvPr/>
        </p:nvSpPr>
        <p:spPr>
          <a:xfrm>
            <a:off x="2096650" y="1373325"/>
            <a:ext cx="1384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a:t>
            </a:r>
            <a:endParaRPr b="1"/>
          </a:p>
        </p:txBody>
      </p:sp>
      <p:pic>
        <p:nvPicPr>
          <p:cNvPr id="604" name="Google Shape;604;p65" descr="A picture containing indoor, table, kitchen, sitting&#10;&#10;Description automatically generated"/>
          <p:cNvPicPr preferRelativeResize="0"/>
          <p:nvPr/>
        </p:nvPicPr>
        <p:blipFill rotWithShape="1">
          <a:blip r:embed="rId5">
            <a:alphaModFix/>
          </a:blip>
          <a:srcRect l="24243" t="3102" r="19377" b="42282"/>
          <a:stretch/>
        </p:blipFill>
        <p:spPr>
          <a:xfrm rot="10800000">
            <a:off x="1109001" y="2990387"/>
            <a:ext cx="939299" cy="638252"/>
          </a:xfrm>
          <a:prstGeom prst="rect">
            <a:avLst/>
          </a:prstGeom>
          <a:noFill/>
          <a:ln>
            <a:noFill/>
          </a:ln>
        </p:spPr>
      </p:pic>
      <p:pic>
        <p:nvPicPr>
          <p:cNvPr id="605" name="Google Shape;605;p65" descr="A picture containing indoor, table, kitchen, sitting&#10;&#10;Description automatically generated"/>
          <p:cNvPicPr preferRelativeResize="0"/>
          <p:nvPr/>
        </p:nvPicPr>
        <p:blipFill rotWithShape="1">
          <a:blip r:embed="rId5">
            <a:alphaModFix/>
          </a:blip>
          <a:srcRect l="24243" t="3102" r="19377" b="42282"/>
          <a:stretch/>
        </p:blipFill>
        <p:spPr>
          <a:xfrm rot="10800000">
            <a:off x="5497527" y="2986323"/>
            <a:ext cx="951248" cy="646377"/>
          </a:xfrm>
          <a:prstGeom prst="rect">
            <a:avLst/>
          </a:prstGeom>
          <a:noFill/>
          <a:ln>
            <a:noFill/>
          </a:ln>
        </p:spPr>
      </p:pic>
      <p:pic>
        <p:nvPicPr>
          <p:cNvPr id="606" name="Google Shape;606;p65"/>
          <p:cNvPicPr preferRelativeResize="0"/>
          <p:nvPr/>
        </p:nvPicPr>
        <p:blipFill rotWithShape="1">
          <a:blip r:embed="rId6">
            <a:alphaModFix/>
          </a:blip>
          <a:srcRect l="22115" t="-2796" r="19130" b="15392"/>
          <a:stretch/>
        </p:blipFill>
        <p:spPr>
          <a:xfrm>
            <a:off x="2853125" y="2960611"/>
            <a:ext cx="914026" cy="697800"/>
          </a:xfrm>
          <a:prstGeom prst="rect">
            <a:avLst/>
          </a:prstGeom>
          <a:noFill/>
          <a:ln>
            <a:noFill/>
          </a:ln>
        </p:spPr>
      </p:pic>
      <p:pic>
        <p:nvPicPr>
          <p:cNvPr id="607" name="Google Shape;607;p65"/>
          <p:cNvPicPr preferRelativeResize="0"/>
          <p:nvPr/>
        </p:nvPicPr>
        <p:blipFill rotWithShape="1">
          <a:blip r:embed="rId6">
            <a:alphaModFix/>
          </a:blip>
          <a:srcRect l="22115" t="-2796" r="19130" b="15392"/>
          <a:stretch/>
        </p:blipFill>
        <p:spPr>
          <a:xfrm>
            <a:off x="7197100" y="2930861"/>
            <a:ext cx="914026" cy="697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6"/>
          <p:cNvSpPr txBox="1">
            <a:spLocks noGrp="1"/>
          </p:cNvSpPr>
          <p:nvPr>
            <p:ph type="title"/>
          </p:nvPr>
        </p:nvSpPr>
        <p:spPr>
          <a:xfrm>
            <a:off x="297725" y="106900"/>
            <a:ext cx="87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434343"/>
                </a:solidFill>
              </a:rPr>
              <a:t>Emotional and physiological arousal are significantly, </a:t>
            </a:r>
            <a:endParaRPr sz="2200">
              <a:solidFill>
                <a:srgbClr val="434343"/>
              </a:solidFill>
            </a:endParaRPr>
          </a:p>
          <a:p>
            <a:pPr marL="0" lvl="0" indent="0" algn="l" rtl="0">
              <a:spcBef>
                <a:spcPts val="0"/>
              </a:spcBef>
              <a:spcAft>
                <a:spcPts val="0"/>
              </a:spcAft>
              <a:buNone/>
            </a:pPr>
            <a:r>
              <a:rPr lang="en" sz="2200">
                <a:solidFill>
                  <a:srgbClr val="434343"/>
                </a:solidFill>
              </a:rPr>
              <a:t>positively associated </a:t>
            </a:r>
            <a:endParaRPr sz="2200">
              <a:solidFill>
                <a:srgbClr val="434343"/>
              </a:solidFill>
            </a:endParaRPr>
          </a:p>
        </p:txBody>
      </p:sp>
      <p:sp>
        <p:nvSpPr>
          <p:cNvPr id="613" name="Google Shape;613;p66"/>
          <p:cNvSpPr txBox="1"/>
          <p:nvPr/>
        </p:nvSpPr>
        <p:spPr>
          <a:xfrm>
            <a:off x="542750" y="4219300"/>
            <a:ext cx="3822300" cy="42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A multilevel model revealed self-reported fear ratings to significantly predict real-time heart rate  (β (252) = 0.15484, 95% CI[0.098, 0.212], </a:t>
            </a:r>
            <a:r>
              <a:rPr lang="en" sz="1000" i="1">
                <a:solidFill>
                  <a:schemeClr val="dk1"/>
                </a:solidFill>
                <a:latin typeface="Times New Roman"/>
                <a:ea typeface="Times New Roman"/>
                <a:cs typeface="Times New Roman"/>
                <a:sym typeface="Times New Roman"/>
              </a:rPr>
              <a:t>p</a:t>
            </a:r>
            <a:r>
              <a:rPr lang="en" sz="1000">
                <a:solidFill>
                  <a:schemeClr val="dk1"/>
                </a:solidFill>
                <a:latin typeface="Times New Roman"/>
                <a:ea typeface="Times New Roman"/>
                <a:cs typeface="Times New Roman"/>
                <a:sym typeface="Times New Roman"/>
              </a:rPr>
              <a:t>&lt;0.001). </a:t>
            </a:r>
            <a:endParaRPr/>
          </a:p>
        </p:txBody>
      </p:sp>
      <p:sp>
        <p:nvSpPr>
          <p:cNvPr id="614" name="Google Shape;614;p66"/>
          <p:cNvSpPr txBox="1"/>
          <p:nvPr/>
        </p:nvSpPr>
        <p:spPr>
          <a:xfrm>
            <a:off x="4835900" y="4188675"/>
            <a:ext cx="3894000" cy="42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A multilevel model revealed self-reported fear ratings to significantly predict real-time heart rate variability </a:t>
            </a:r>
            <a:r>
              <a:rPr lang="en" sz="600">
                <a:solidFill>
                  <a:schemeClr val="dk1"/>
                </a:solidFill>
                <a:latin typeface="Times New Roman"/>
                <a:ea typeface="Times New Roman"/>
                <a:cs typeface="Times New Roman"/>
                <a:sym typeface="Times New Roman"/>
              </a:rPr>
              <a:t>(</a:t>
            </a:r>
            <a:r>
              <a:rPr lang="en" sz="1000">
                <a:solidFill>
                  <a:schemeClr val="dk1"/>
                </a:solidFill>
                <a:latin typeface="Times New Roman"/>
                <a:ea typeface="Times New Roman"/>
                <a:cs typeface="Times New Roman"/>
                <a:sym typeface="Times New Roman"/>
              </a:rPr>
              <a:t> β (252) = -0.5485,  95% CI[-1.095, -0.005], </a:t>
            </a:r>
            <a:r>
              <a:rPr lang="en" sz="1000" i="1">
                <a:solidFill>
                  <a:schemeClr val="dk1"/>
                </a:solidFill>
                <a:latin typeface="Times New Roman"/>
                <a:ea typeface="Times New Roman"/>
                <a:cs typeface="Times New Roman"/>
                <a:sym typeface="Times New Roman"/>
              </a:rPr>
              <a:t>p</a:t>
            </a:r>
            <a:r>
              <a:rPr lang="en" sz="1000">
                <a:solidFill>
                  <a:schemeClr val="dk1"/>
                </a:solidFill>
                <a:latin typeface="Times New Roman"/>
                <a:ea typeface="Times New Roman"/>
                <a:cs typeface="Times New Roman"/>
                <a:sym typeface="Times New Roman"/>
              </a:rPr>
              <a:t>&lt;0.05)</a:t>
            </a:r>
            <a:endParaRPr sz="1000">
              <a:latin typeface="Times New Roman"/>
              <a:ea typeface="Times New Roman"/>
              <a:cs typeface="Times New Roman"/>
              <a:sym typeface="Times New Roman"/>
            </a:endParaRPr>
          </a:p>
        </p:txBody>
      </p:sp>
      <p:pic>
        <p:nvPicPr>
          <p:cNvPr id="615" name="Google Shape;615;p66"/>
          <p:cNvPicPr preferRelativeResize="0"/>
          <p:nvPr/>
        </p:nvPicPr>
        <p:blipFill rotWithShape="1">
          <a:blip r:embed="rId3">
            <a:alphaModFix/>
          </a:blip>
          <a:srcRect l="680" t="913" r="661" b="893"/>
          <a:stretch/>
        </p:blipFill>
        <p:spPr>
          <a:xfrm>
            <a:off x="4835908" y="1316600"/>
            <a:ext cx="4095168" cy="2902700"/>
          </a:xfrm>
          <a:prstGeom prst="rect">
            <a:avLst/>
          </a:prstGeom>
          <a:noFill/>
          <a:ln>
            <a:noFill/>
          </a:ln>
        </p:spPr>
      </p:pic>
      <p:pic>
        <p:nvPicPr>
          <p:cNvPr id="616" name="Google Shape;616;p66"/>
          <p:cNvPicPr preferRelativeResize="0"/>
          <p:nvPr/>
        </p:nvPicPr>
        <p:blipFill rotWithShape="1">
          <a:blip r:embed="rId4">
            <a:alphaModFix/>
          </a:blip>
          <a:srcRect l="912" t="902" r="951" b="981"/>
          <a:stretch/>
        </p:blipFill>
        <p:spPr>
          <a:xfrm>
            <a:off x="297725" y="1316588"/>
            <a:ext cx="3894000" cy="2902712"/>
          </a:xfrm>
          <a:prstGeom prst="rect">
            <a:avLst/>
          </a:prstGeom>
          <a:noFill/>
          <a:ln>
            <a:noFill/>
          </a:ln>
        </p:spPr>
      </p:pic>
      <p:pic>
        <p:nvPicPr>
          <p:cNvPr id="617" name="Google Shape;617;p66"/>
          <p:cNvPicPr preferRelativeResize="0"/>
          <p:nvPr/>
        </p:nvPicPr>
        <p:blipFill rotWithShape="1">
          <a:blip r:embed="rId5">
            <a:alphaModFix/>
          </a:blip>
          <a:srcRect l="14790" t="14482" r="11107" b="19235"/>
          <a:stretch/>
        </p:blipFill>
        <p:spPr>
          <a:xfrm flipH="1">
            <a:off x="8140936" y="393225"/>
            <a:ext cx="719328" cy="572701"/>
          </a:xfrm>
          <a:prstGeom prst="rect">
            <a:avLst/>
          </a:prstGeom>
          <a:noFill/>
          <a:ln>
            <a:noFill/>
          </a:ln>
        </p:spPr>
      </p:pic>
      <p:pic>
        <p:nvPicPr>
          <p:cNvPr id="618" name="Google Shape;618;p66"/>
          <p:cNvPicPr preferRelativeResize="0"/>
          <p:nvPr/>
        </p:nvPicPr>
        <p:blipFill rotWithShape="1">
          <a:blip r:embed="rId6">
            <a:alphaModFix/>
          </a:blip>
          <a:srcRect l="9175" t="3260" r="8533"/>
          <a:stretch/>
        </p:blipFill>
        <p:spPr>
          <a:xfrm>
            <a:off x="7229565" y="467175"/>
            <a:ext cx="417000" cy="424800"/>
          </a:xfrm>
          <a:prstGeom prst="ellipse">
            <a:avLst/>
          </a:prstGeom>
          <a:noFill/>
          <a:ln>
            <a:noFill/>
          </a:ln>
        </p:spPr>
      </p:pic>
      <p:sp>
        <p:nvSpPr>
          <p:cNvPr id="619" name="Google Shape;619;p66"/>
          <p:cNvSpPr/>
          <p:nvPr/>
        </p:nvSpPr>
        <p:spPr>
          <a:xfrm>
            <a:off x="7788600" y="572475"/>
            <a:ext cx="210300" cy="214200"/>
          </a:xfrm>
          <a:prstGeom prst="mathPlus">
            <a:avLst>
              <a:gd name="adj1" fmla="val 241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7"/>
          <p:cNvSpPr txBox="1">
            <a:spLocks noGrp="1"/>
          </p:cNvSpPr>
          <p:nvPr>
            <p:ph type="title"/>
          </p:nvPr>
        </p:nvSpPr>
        <p:spPr>
          <a:xfrm>
            <a:off x="311700" y="232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434343"/>
                </a:solidFill>
              </a:rPr>
              <a:t>Recalled emotional intensity is significantly associated </a:t>
            </a:r>
            <a:endParaRPr sz="2200">
              <a:solidFill>
                <a:srgbClr val="434343"/>
              </a:solidFill>
            </a:endParaRPr>
          </a:p>
          <a:p>
            <a:pPr marL="0" lvl="0" indent="0" algn="l" rtl="0">
              <a:spcBef>
                <a:spcPts val="0"/>
              </a:spcBef>
              <a:spcAft>
                <a:spcPts val="0"/>
              </a:spcAft>
              <a:buNone/>
            </a:pPr>
            <a:r>
              <a:rPr lang="en" sz="2200">
                <a:solidFill>
                  <a:srgbClr val="434343"/>
                </a:solidFill>
              </a:rPr>
              <a:t>with physiological responses in the haunted house </a:t>
            </a:r>
            <a:endParaRPr sz="2200">
              <a:solidFill>
                <a:srgbClr val="434343"/>
              </a:solidFill>
            </a:endParaRPr>
          </a:p>
        </p:txBody>
      </p:sp>
      <p:pic>
        <p:nvPicPr>
          <p:cNvPr id="625" name="Google Shape;625;p67"/>
          <p:cNvPicPr preferRelativeResize="0"/>
          <p:nvPr/>
        </p:nvPicPr>
        <p:blipFill>
          <a:blip r:embed="rId3">
            <a:alphaModFix/>
          </a:blip>
          <a:stretch>
            <a:fillRect/>
          </a:stretch>
        </p:blipFill>
        <p:spPr>
          <a:xfrm>
            <a:off x="4803650" y="1294164"/>
            <a:ext cx="3866700" cy="2972711"/>
          </a:xfrm>
          <a:prstGeom prst="rect">
            <a:avLst/>
          </a:prstGeom>
          <a:noFill/>
          <a:ln>
            <a:noFill/>
          </a:ln>
        </p:spPr>
      </p:pic>
      <p:sp>
        <p:nvSpPr>
          <p:cNvPr id="626" name="Google Shape;626;p67"/>
          <p:cNvSpPr txBox="1"/>
          <p:nvPr/>
        </p:nvSpPr>
        <p:spPr>
          <a:xfrm>
            <a:off x="430713" y="4377550"/>
            <a:ext cx="3763200" cy="57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Self-reported emotional intensity ratings were significantly associated with physiological arousal in the haunted house (β (1121) = 0.04509, 95% CI[0.028, 0.069],  </a:t>
            </a:r>
            <a:r>
              <a:rPr lang="en" sz="1000" i="1">
                <a:solidFill>
                  <a:schemeClr val="dk1"/>
                </a:solidFill>
                <a:latin typeface="Times New Roman"/>
                <a:ea typeface="Times New Roman"/>
                <a:cs typeface="Times New Roman"/>
                <a:sym typeface="Times New Roman"/>
              </a:rPr>
              <a:t>p</a:t>
            </a:r>
            <a:r>
              <a:rPr lang="en" sz="1000">
                <a:solidFill>
                  <a:schemeClr val="dk1"/>
                </a:solidFill>
                <a:latin typeface="Times New Roman"/>
                <a:ea typeface="Times New Roman"/>
                <a:cs typeface="Times New Roman"/>
                <a:sym typeface="Times New Roman"/>
              </a:rPr>
              <a:t>&lt;0.001). </a:t>
            </a:r>
            <a:endParaRPr/>
          </a:p>
        </p:txBody>
      </p:sp>
      <p:sp>
        <p:nvSpPr>
          <p:cNvPr id="627" name="Google Shape;627;p67"/>
          <p:cNvSpPr txBox="1"/>
          <p:nvPr/>
        </p:nvSpPr>
        <p:spPr>
          <a:xfrm>
            <a:off x="5063675" y="4401100"/>
            <a:ext cx="3866700" cy="50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A moderation analysis revealed this effect to be driven by negative emotions (β=0.10084, t(943)= 2.86, p=0.004)</a:t>
            </a:r>
            <a:endParaRPr/>
          </a:p>
        </p:txBody>
      </p:sp>
      <p:sp>
        <p:nvSpPr>
          <p:cNvPr id="628" name="Google Shape;628;p67"/>
          <p:cNvSpPr txBox="1"/>
          <p:nvPr/>
        </p:nvSpPr>
        <p:spPr>
          <a:xfrm>
            <a:off x="5423300" y="4052675"/>
            <a:ext cx="3000000" cy="214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dk1"/>
                </a:solidFill>
              </a:rPr>
              <a:t>Emotional Intensity</a:t>
            </a:r>
            <a:endParaRPr sz="1300" b="1"/>
          </a:p>
        </p:txBody>
      </p:sp>
      <p:pic>
        <p:nvPicPr>
          <p:cNvPr id="629" name="Google Shape;629;p67"/>
          <p:cNvPicPr preferRelativeResize="0"/>
          <p:nvPr/>
        </p:nvPicPr>
        <p:blipFill rotWithShape="1">
          <a:blip r:embed="rId4">
            <a:alphaModFix/>
          </a:blip>
          <a:srcRect l="513" t="1133" r="809" b="1191"/>
          <a:stretch/>
        </p:blipFill>
        <p:spPr>
          <a:xfrm>
            <a:off x="378975" y="1353627"/>
            <a:ext cx="3866700" cy="2853786"/>
          </a:xfrm>
          <a:prstGeom prst="rect">
            <a:avLst/>
          </a:prstGeom>
          <a:noFill/>
          <a:ln>
            <a:noFill/>
          </a:ln>
        </p:spPr>
      </p:pic>
      <p:pic>
        <p:nvPicPr>
          <p:cNvPr id="630" name="Google Shape;630;p67"/>
          <p:cNvPicPr preferRelativeResize="0"/>
          <p:nvPr/>
        </p:nvPicPr>
        <p:blipFill rotWithShape="1">
          <a:blip r:embed="rId5">
            <a:alphaModFix/>
          </a:blip>
          <a:srcRect l="14790" t="14482" r="11107" b="19235"/>
          <a:stretch/>
        </p:blipFill>
        <p:spPr>
          <a:xfrm flipH="1">
            <a:off x="8195099" y="450600"/>
            <a:ext cx="726130" cy="578100"/>
          </a:xfrm>
          <a:prstGeom prst="rect">
            <a:avLst/>
          </a:prstGeom>
          <a:noFill/>
          <a:ln>
            <a:noFill/>
          </a:ln>
        </p:spPr>
      </p:pic>
      <p:pic>
        <p:nvPicPr>
          <p:cNvPr id="631" name="Google Shape;631;p67"/>
          <p:cNvPicPr preferRelativeResize="0"/>
          <p:nvPr/>
        </p:nvPicPr>
        <p:blipFill rotWithShape="1">
          <a:blip r:embed="rId6">
            <a:alphaModFix/>
          </a:blip>
          <a:srcRect t="6120" r="6533"/>
          <a:stretch/>
        </p:blipFill>
        <p:spPr>
          <a:xfrm>
            <a:off x="7202725" y="304632"/>
            <a:ext cx="681275" cy="855318"/>
          </a:xfrm>
          <a:prstGeom prst="rect">
            <a:avLst/>
          </a:prstGeom>
          <a:noFill/>
          <a:ln>
            <a:noFill/>
          </a:ln>
        </p:spPr>
      </p:pic>
      <p:pic>
        <p:nvPicPr>
          <p:cNvPr id="632" name="Google Shape;632;p67"/>
          <p:cNvPicPr preferRelativeResize="0"/>
          <p:nvPr/>
        </p:nvPicPr>
        <p:blipFill rotWithShape="1">
          <a:blip r:embed="rId7">
            <a:alphaModFix/>
          </a:blip>
          <a:srcRect l="9175" t="3260" r="8533"/>
          <a:stretch/>
        </p:blipFill>
        <p:spPr>
          <a:xfrm>
            <a:off x="7553072" y="399149"/>
            <a:ext cx="237600" cy="233400"/>
          </a:xfrm>
          <a:prstGeom prst="ellipse">
            <a:avLst/>
          </a:prstGeom>
          <a:noFill/>
          <a:ln>
            <a:noFill/>
          </a:ln>
        </p:spPr>
      </p:pic>
      <p:sp>
        <p:nvSpPr>
          <p:cNvPr id="633" name="Google Shape;633;p67"/>
          <p:cNvSpPr/>
          <p:nvPr/>
        </p:nvSpPr>
        <p:spPr>
          <a:xfrm>
            <a:off x="7934400" y="632550"/>
            <a:ext cx="210300" cy="214200"/>
          </a:xfrm>
          <a:prstGeom prst="mathPlus">
            <a:avLst>
              <a:gd name="adj1" fmla="val 241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8"/>
          <p:cNvSpPr txBox="1">
            <a:spLocks noGrp="1"/>
          </p:cNvSpPr>
          <p:nvPr>
            <p:ph type="title"/>
          </p:nvPr>
        </p:nvSpPr>
        <p:spPr>
          <a:xfrm>
            <a:off x="553350" y="326850"/>
            <a:ext cx="803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434343"/>
                </a:solidFill>
              </a:rPr>
              <a:t>Self-reported and autonomic regulation are </a:t>
            </a:r>
            <a:endParaRPr sz="2300">
              <a:solidFill>
                <a:srgbClr val="434343"/>
              </a:solidFill>
            </a:endParaRPr>
          </a:p>
          <a:p>
            <a:pPr marL="0" lvl="0" indent="0" algn="l" rtl="0">
              <a:spcBef>
                <a:spcPts val="0"/>
              </a:spcBef>
              <a:spcAft>
                <a:spcPts val="0"/>
              </a:spcAft>
              <a:buNone/>
            </a:pPr>
            <a:r>
              <a:rPr lang="en" sz="2300">
                <a:solidFill>
                  <a:srgbClr val="434343"/>
                </a:solidFill>
              </a:rPr>
              <a:t>inversely related</a:t>
            </a:r>
            <a:endParaRPr sz="2300">
              <a:solidFill>
                <a:srgbClr val="434343"/>
              </a:solidFill>
            </a:endParaRPr>
          </a:p>
        </p:txBody>
      </p:sp>
      <p:sp>
        <p:nvSpPr>
          <p:cNvPr id="639" name="Google Shape;639;p68"/>
          <p:cNvSpPr txBox="1"/>
          <p:nvPr/>
        </p:nvSpPr>
        <p:spPr>
          <a:xfrm>
            <a:off x="413000" y="2760500"/>
            <a:ext cx="3141900" cy="11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Events reported as being regulated to a greater extent were significantly associated with lower heart rate variability in the haunted house</a:t>
            </a:r>
            <a:endParaRPr sz="1300">
              <a:latin typeface="Times New Roman"/>
              <a:ea typeface="Times New Roman"/>
              <a:cs typeface="Times New Roman"/>
              <a:sym typeface="Times New Roman"/>
            </a:endParaRPr>
          </a:p>
          <a:p>
            <a:pPr marL="0" lvl="0" indent="0" algn="l" rtl="0">
              <a:spcBef>
                <a:spcPts val="0"/>
              </a:spcBef>
              <a:spcAft>
                <a:spcPts val="0"/>
              </a:spcAft>
              <a:buNone/>
            </a:pPr>
            <a:r>
              <a:rPr lang="en" sz="1300">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β (1121) = -0.18829, 95% CI[-0.343, -0.034], </a:t>
            </a:r>
            <a:r>
              <a:rPr lang="en" sz="1300" i="1">
                <a:solidFill>
                  <a:schemeClr val="dk1"/>
                </a:solidFill>
                <a:latin typeface="Times New Roman"/>
                <a:ea typeface="Times New Roman"/>
                <a:cs typeface="Times New Roman"/>
                <a:sym typeface="Times New Roman"/>
              </a:rPr>
              <a:t>p</a:t>
            </a:r>
            <a:r>
              <a:rPr lang="en" sz="1300">
                <a:solidFill>
                  <a:schemeClr val="dk1"/>
                </a:solidFill>
                <a:latin typeface="Times New Roman"/>
                <a:ea typeface="Times New Roman"/>
                <a:cs typeface="Times New Roman"/>
                <a:sym typeface="Times New Roman"/>
              </a:rPr>
              <a:t>=0.0173)</a:t>
            </a:r>
            <a:endParaRPr sz="1300">
              <a:latin typeface="Times New Roman"/>
              <a:ea typeface="Times New Roman"/>
              <a:cs typeface="Times New Roman"/>
              <a:sym typeface="Times New Roman"/>
            </a:endParaRPr>
          </a:p>
        </p:txBody>
      </p:sp>
      <p:sp>
        <p:nvSpPr>
          <p:cNvPr id="640" name="Google Shape;640;p68"/>
          <p:cNvSpPr txBox="1"/>
          <p:nvPr/>
        </p:nvSpPr>
        <p:spPr>
          <a:xfrm>
            <a:off x="413000" y="1463650"/>
            <a:ext cx="3059100" cy="6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Prior research has demonstrated a gap between behavior and metacognitive beliefs about self-regulation (</a:t>
            </a:r>
            <a:r>
              <a:rPr lang="en" sz="1300" u="sng">
                <a:solidFill>
                  <a:schemeClr val="hlink"/>
                </a:solidFill>
                <a:latin typeface="Times New Roman"/>
                <a:ea typeface="Times New Roman"/>
                <a:cs typeface="Times New Roman"/>
                <a:sym typeface="Times New Roman"/>
                <a:hlinkClick r:id="rId3"/>
              </a:rPr>
              <a:t>Zimmerman, 1995</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641" name="Google Shape;641;p68"/>
          <p:cNvPicPr preferRelativeResize="0"/>
          <p:nvPr/>
        </p:nvPicPr>
        <p:blipFill rotWithShape="1">
          <a:blip r:embed="rId4">
            <a:alphaModFix/>
          </a:blip>
          <a:srcRect l="681" t="1077" r="513" b="979"/>
          <a:stretch/>
        </p:blipFill>
        <p:spPr>
          <a:xfrm>
            <a:off x="3669000" y="1343650"/>
            <a:ext cx="4524375" cy="3343625"/>
          </a:xfrm>
          <a:prstGeom prst="rect">
            <a:avLst/>
          </a:prstGeom>
          <a:noFill/>
          <a:ln>
            <a:noFill/>
          </a:ln>
        </p:spPr>
      </p:pic>
      <p:sp>
        <p:nvSpPr>
          <p:cNvPr id="642" name="Google Shape;642;p68"/>
          <p:cNvSpPr/>
          <p:nvPr/>
        </p:nvSpPr>
        <p:spPr>
          <a:xfrm>
            <a:off x="7873450" y="617738"/>
            <a:ext cx="210300" cy="214200"/>
          </a:xfrm>
          <a:prstGeom prst="mathPlus">
            <a:avLst>
              <a:gd name="adj1" fmla="val 241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3" name="Google Shape;643;p68"/>
          <p:cNvPicPr preferRelativeResize="0"/>
          <p:nvPr/>
        </p:nvPicPr>
        <p:blipFill rotWithShape="1">
          <a:blip r:embed="rId5">
            <a:alphaModFix/>
          </a:blip>
          <a:srcRect l="14790" t="14482" r="11107" b="19235"/>
          <a:stretch/>
        </p:blipFill>
        <p:spPr>
          <a:xfrm flipH="1">
            <a:off x="8140367" y="464751"/>
            <a:ext cx="719334" cy="572701"/>
          </a:xfrm>
          <a:prstGeom prst="rect">
            <a:avLst/>
          </a:prstGeom>
          <a:noFill/>
          <a:ln>
            <a:noFill/>
          </a:ln>
        </p:spPr>
      </p:pic>
      <p:pic>
        <p:nvPicPr>
          <p:cNvPr id="644" name="Google Shape;644;p68"/>
          <p:cNvPicPr preferRelativeResize="0"/>
          <p:nvPr/>
        </p:nvPicPr>
        <p:blipFill rotWithShape="1">
          <a:blip r:embed="rId6">
            <a:alphaModFix/>
          </a:blip>
          <a:srcRect t="6120" r="6533"/>
          <a:stretch/>
        </p:blipFill>
        <p:spPr>
          <a:xfrm>
            <a:off x="7102350" y="252082"/>
            <a:ext cx="681275" cy="855318"/>
          </a:xfrm>
          <a:prstGeom prst="rect">
            <a:avLst/>
          </a:prstGeom>
          <a:noFill/>
          <a:ln>
            <a:noFill/>
          </a:ln>
        </p:spPr>
      </p:pic>
      <p:pic>
        <p:nvPicPr>
          <p:cNvPr id="645" name="Google Shape;645;p68"/>
          <p:cNvPicPr preferRelativeResize="0"/>
          <p:nvPr/>
        </p:nvPicPr>
        <p:blipFill>
          <a:blip r:embed="rId7">
            <a:alphaModFix/>
          </a:blip>
          <a:stretch>
            <a:fillRect/>
          </a:stretch>
        </p:blipFill>
        <p:spPr>
          <a:xfrm>
            <a:off x="7445125" y="343725"/>
            <a:ext cx="258575" cy="258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9"/>
          <p:cNvPicPr preferRelativeResize="0"/>
          <p:nvPr/>
        </p:nvPicPr>
        <p:blipFill rotWithShape="1">
          <a:blip r:embed="rId3">
            <a:alphaModFix/>
          </a:blip>
          <a:srcRect t="6120" r="6533"/>
          <a:stretch/>
        </p:blipFill>
        <p:spPr>
          <a:xfrm>
            <a:off x="8076950" y="208432"/>
            <a:ext cx="681275" cy="855318"/>
          </a:xfrm>
          <a:prstGeom prst="rect">
            <a:avLst/>
          </a:prstGeom>
          <a:noFill/>
          <a:ln>
            <a:noFill/>
          </a:ln>
        </p:spPr>
      </p:pic>
      <p:sp>
        <p:nvSpPr>
          <p:cNvPr id="651" name="Google Shape;651;p69"/>
          <p:cNvSpPr txBox="1">
            <a:spLocks noGrp="1"/>
          </p:cNvSpPr>
          <p:nvPr>
            <p:ph type="title"/>
          </p:nvPr>
        </p:nvSpPr>
        <p:spPr>
          <a:xfrm>
            <a:off x="347225" y="251275"/>
            <a:ext cx="73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434343"/>
                </a:solidFill>
              </a:rPr>
              <a:t>There is a systematic divergence in recalled </a:t>
            </a:r>
            <a:endParaRPr sz="2200">
              <a:solidFill>
                <a:srgbClr val="434343"/>
              </a:solidFill>
            </a:endParaRPr>
          </a:p>
          <a:p>
            <a:pPr marL="0" lvl="0" indent="0" algn="l" rtl="0">
              <a:spcBef>
                <a:spcPts val="0"/>
              </a:spcBef>
              <a:spcAft>
                <a:spcPts val="0"/>
              </a:spcAft>
              <a:buNone/>
            </a:pPr>
            <a:r>
              <a:rPr lang="en" sz="2200">
                <a:solidFill>
                  <a:srgbClr val="434343"/>
                </a:solidFill>
              </a:rPr>
              <a:t>fear intensity</a:t>
            </a:r>
            <a:endParaRPr sz="2200">
              <a:solidFill>
                <a:srgbClr val="434343"/>
              </a:solidFill>
            </a:endParaRPr>
          </a:p>
        </p:txBody>
      </p:sp>
      <p:pic>
        <p:nvPicPr>
          <p:cNvPr id="652" name="Google Shape;652;p69"/>
          <p:cNvPicPr preferRelativeResize="0"/>
          <p:nvPr/>
        </p:nvPicPr>
        <p:blipFill>
          <a:blip r:embed="rId4">
            <a:alphaModFix/>
          </a:blip>
          <a:stretch>
            <a:fillRect/>
          </a:stretch>
        </p:blipFill>
        <p:spPr>
          <a:xfrm>
            <a:off x="5322350" y="1280413"/>
            <a:ext cx="1683550" cy="358725"/>
          </a:xfrm>
          <a:prstGeom prst="rect">
            <a:avLst/>
          </a:prstGeom>
          <a:noFill/>
          <a:ln>
            <a:noFill/>
          </a:ln>
        </p:spPr>
      </p:pic>
      <p:pic>
        <p:nvPicPr>
          <p:cNvPr id="653" name="Google Shape;653;p69"/>
          <p:cNvPicPr preferRelativeResize="0"/>
          <p:nvPr/>
        </p:nvPicPr>
        <p:blipFill>
          <a:blip r:embed="rId4">
            <a:alphaModFix/>
          </a:blip>
          <a:stretch>
            <a:fillRect/>
          </a:stretch>
        </p:blipFill>
        <p:spPr>
          <a:xfrm>
            <a:off x="6405875" y="133325"/>
            <a:ext cx="1085325" cy="176950"/>
          </a:xfrm>
          <a:prstGeom prst="rect">
            <a:avLst/>
          </a:prstGeom>
          <a:noFill/>
          <a:ln>
            <a:noFill/>
          </a:ln>
        </p:spPr>
      </p:pic>
      <p:pic>
        <p:nvPicPr>
          <p:cNvPr id="654" name="Google Shape;654;p69"/>
          <p:cNvPicPr preferRelativeResize="0"/>
          <p:nvPr/>
        </p:nvPicPr>
        <p:blipFill>
          <a:blip r:embed="rId4">
            <a:alphaModFix/>
          </a:blip>
          <a:stretch>
            <a:fillRect/>
          </a:stretch>
        </p:blipFill>
        <p:spPr>
          <a:xfrm>
            <a:off x="5482300" y="1089263"/>
            <a:ext cx="308750" cy="176950"/>
          </a:xfrm>
          <a:prstGeom prst="rect">
            <a:avLst/>
          </a:prstGeom>
          <a:noFill/>
          <a:ln>
            <a:noFill/>
          </a:ln>
        </p:spPr>
      </p:pic>
      <p:pic>
        <p:nvPicPr>
          <p:cNvPr id="655" name="Google Shape;655;p69"/>
          <p:cNvPicPr preferRelativeResize="0"/>
          <p:nvPr/>
        </p:nvPicPr>
        <p:blipFill>
          <a:blip r:embed="rId4">
            <a:alphaModFix/>
          </a:blip>
          <a:stretch>
            <a:fillRect/>
          </a:stretch>
        </p:blipFill>
        <p:spPr>
          <a:xfrm>
            <a:off x="7228275" y="1336263"/>
            <a:ext cx="518100" cy="176950"/>
          </a:xfrm>
          <a:prstGeom prst="rect">
            <a:avLst/>
          </a:prstGeom>
          <a:noFill/>
          <a:ln>
            <a:noFill/>
          </a:ln>
        </p:spPr>
      </p:pic>
      <p:pic>
        <p:nvPicPr>
          <p:cNvPr id="656" name="Google Shape;656;p69"/>
          <p:cNvPicPr preferRelativeResize="0"/>
          <p:nvPr/>
        </p:nvPicPr>
        <p:blipFill>
          <a:blip r:embed="rId4">
            <a:alphaModFix/>
          </a:blip>
          <a:stretch>
            <a:fillRect/>
          </a:stretch>
        </p:blipFill>
        <p:spPr>
          <a:xfrm>
            <a:off x="7818375" y="1371313"/>
            <a:ext cx="258575" cy="176950"/>
          </a:xfrm>
          <a:prstGeom prst="rect">
            <a:avLst/>
          </a:prstGeom>
          <a:noFill/>
          <a:ln>
            <a:noFill/>
          </a:ln>
        </p:spPr>
      </p:pic>
      <p:sp>
        <p:nvSpPr>
          <p:cNvPr id="657" name="Google Shape;657;p69"/>
          <p:cNvSpPr txBox="1"/>
          <p:nvPr/>
        </p:nvSpPr>
        <p:spPr>
          <a:xfrm>
            <a:off x="224250" y="1266225"/>
            <a:ext cx="3845700" cy="343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Past research has shown directional changes in recalled intensity based on valence (</a:t>
            </a:r>
            <a:r>
              <a:rPr lang="en" sz="1200" u="sng">
                <a:solidFill>
                  <a:schemeClr val="hlink"/>
                </a:solidFill>
                <a:latin typeface="Times New Roman"/>
                <a:ea typeface="Times New Roman"/>
                <a:cs typeface="Times New Roman"/>
                <a:sym typeface="Times New Roman"/>
                <a:hlinkClick r:id="rId5"/>
              </a:rPr>
              <a:t>Lench &amp; Levine, 2010</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 two-way ANOVA revealed a significant difference in self-reported fear by endorsement (</a:t>
            </a:r>
            <a:r>
              <a:rPr lang="en" sz="1200" i="1">
                <a:solidFill>
                  <a:schemeClr val="dk1"/>
                </a:solidFill>
                <a:latin typeface="Times New Roman"/>
                <a:ea typeface="Times New Roman"/>
                <a:cs typeface="Times New Roman"/>
                <a:sym typeface="Times New Roman"/>
              </a:rPr>
              <a:t>F</a:t>
            </a:r>
            <a:r>
              <a:rPr lang="en" sz="1200">
                <a:solidFill>
                  <a:schemeClr val="dk1"/>
                </a:solidFill>
                <a:latin typeface="Times New Roman"/>
                <a:ea typeface="Times New Roman"/>
                <a:cs typeface="Times New Roman"/>
                <a:sym typeface="Times New Roman"/>
              </a:rPr>
              <a:t>(1) = 60.990, </a:t>
            </a:r>
            <a:r>
              <a:rPr lang="en" sz="1200" i="1">
                <a:solidFill>
                  <a:schemeClr val="dk1"/>
                </a:solidFill>
                <a:latin typeface="Times New Roman"/>
                <a:ea typeface="Times New Roman"/>
                <a:cs typeface="Times New Roman"/>
                <a:sym typeface="Times New Roman"/>
              </a:rPr>
              <a:t>p</a:t>
            </a:r>
            <a:r>
              <a:rPr lang="en" sz="1200">
                <a:solidFill>
                  <a:schemeClr val="dk1"/>
                </a:solidFill>
                <a:latin typeface="Times New Roman"/>
                <a:ea typeface="Times New Roman"/>
                <a:cs typeface="Times New Roman"/>
                <a:sym typeface="Times New Roman"/>
              </a:rPr>
              <a:t>&lt;0.001), but not by rating type (i.e, haunted house and follow-up) (</a:t>
            </a:r>
            <a:r>
              <a:rPr lang="en" sz="1200" i="1">
                <a:solidFill>
                  <a:schemeClr val="dk1"/>
                </a:solidFill>
                <a:latin typeface="Times New Roman"/>
                <a:ea typeface="Times New Roman"/>
                <a:cs typeface="Times New Roman"/>
                <a:sym typeface="Times New Roman"/>
              </a:rPr>
              <a:t>F</a:t>
            </a:r>
            <a:r>
              <a:rPr lang="en" sz="1200">
                <a:solidFill>
                  <a:schemeClr val="dk1"/>
                </a:solidFill>
                <a:latin typeface="Times New Roman"/>
                <a:ea typeface="Times New Roman"/>
                <a:cs typeface="Times New Roman"/>
                <a:sym typeface="Times New Roman"/>
              </a:rPr>
              <a:t>(1)=2.094, </a:t>
            </a:r>
            <a:r>
              <a:rPr lang="en" sz="1200" i="1">
                <a:solidFill>
                  <a:schemeClr val="dk1"/>
                </a:solidFill>
                <a:latin typeface="Times New Roman"/>
                <a:ea typeface="Times New Roman"/>
                <a:cs typeface="Times New Roman"/>
                <a:sym typeface="Times New Roman"/>
              </a:rPr>
              <a:t>p</a:t>
            </a:r>
            <a:r>
              <a:rPr lang="en" sz="1200">
                <a:solidFill>
                  <a:schemeClr val="dk1"/>
                </a:solidFill>
                <a:latin typeface="Times New Roman"/>
                <a:ea typeface="Times New Roman"/>
                <a:cs typeface="Times New Roman"/>
                <a:sym typeface="Times New Roman"/>
              </a:rPr>
              <a:t>=0.149). However, the interaction between these terms was significant (</a:t>
            </a:r>
            <a:r>
              <a:rPr lang="en" sz="1200" i="1">
                <a:solidFill>
                  <a:schemeClr val="dk1"/>
                </a:solidFill>
                <a:latin typeface="Times New Roman"/>
                <a:ea typeface="Times New Roman"/>
                <a:cs typeface="Times New Roman"/>
                <a:sym typeface="Times New Roman"/>
              </a:rPr>
              <a:t>F</a:t>
            </a:r>
            <a:r>
              <a:rPr lang="en" sz="1200">
                <a:solidFill>
                  <a:schemeClr val="dk1"/>
                </a:solidFill>
                <a:latin typeface="Times New Roman"/>
                <a:ea typeface="Times New Roman"/>
                <a:cs typeface="Times New Roman"/>
                <a:sym typeface="Times New Roman"/>
              </a:rPr>
              <a:t>(1)=16.431, </a:t>
            </a:r>
            <a:r>
              <a:rPr lang="en" sz="1200" i="1">
                <a:solidFill>
                  <a:schemeClr val="dk1"/>
                </a:solidFill>
                <a:latin typeface="Times New Roman"/>
                <a:ea typeface="Times New Roman"/>
                <a:cs typeface="Times New Roman"/>
                <a:sym typeface="Times New Roman"/>
              </a:rPr>
              <a:t>p</a:t>
            </a:r>
            <a:r>
              <a:rPr lang="en" sz="1200">
                <a:solidFill>
                  <a:schemeClr val="dk1"/>
                </a:solidFill>
                <a:latin typeface="Times New Roman"/>
                <a:ea typeface="Times New Roman"/>
                <a:cs typeface="Times New Roman"/>
                <a:sym typeface="Times New Roman"/>
              </a:rPr>
              <a:t>&lt;0.001).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Tukey’s HSD revealed that fear-eliciting events endorsed with fear were recalled as being significantly more scary in the haunted house relative to non-fear eliciting events (</a:t>
            </a:r>
            <a:r>
              <a:rPr lang="en" sz="1000" i="1">
                <a:solidFill>
                  <a:schemeClr val="dk1"/>
                </a:solidFill>
                <a:latin typeface="Times New Roman"/>
                <a:ea typeface="Times New Roman"/>
                <a:cs typeface="Times New Roman"/>
                <a:sym typeface="Times New Roman"/>
              </a:rPr>
              <a:t>p</a:t>
            </a:r>
            <a:r>
              <a:rPr lang="en" sz="1000">
                <a:solidFill>
                  <a:schemeClr val="dk1"/>
                </a:solidFill>
                <a:latin typeface="Times New Roman"/>
                <a:ea typeface="Times New Roman"/>
                <a:cs typeface="Times New Roman"/>
                <a:sym typeface="Times New Roman"/>
              </a:rPr>
              <a:t>&lt;0.001). Furthermore, fear eliciting events were recalled as being more intense than experienced (</a:t>
            </a:r>
            <a:r>
              <a:rPr lang="en" sz="1000" i="1">
                <a:solidFill>
                  <a:schemeClr val="dk1"/>
                </a:solidFill>
                <a:latin typeface="Times New Roman"/>
                <a:ea typeface="Times New Roman"/>
                <a:cs typeface="Times New Roman"/>
                <a:sym typeface="Times New Roman"/>
              </a:rPr>
              <a:t>p</a:t>
            </a:r>
            <a:r>
              <a:rPr lang="en" sz="1000">
                <a:solidFill>
                  <a:schemeClr val="dk1"/>
                </a:solidFill>
                <a:latin typeface="Times New Roman"/>
                <a:ea typeface="Times New Roman"/>
                <a:cs typeface="Times New Roman"/>
                <a:sym typeface="Times New Roman"/>
              </a:rPr>
              <a:t>=0.035), while non-fear eliciting events were recalled as being less scary than experienced (</a:t>
            </a:r>
            <a:r>
              <a:rPr lang="en" sz="1000" i="1">
                <a:solidFill>
                  <a:schemeClr val="dk1"/>
                </a:solidFill>
                <a:latin typeface="Times New Roman"/>
                <a:ea typeface="Times New Roman"/>
                <a:cs typeface="Times New Roman"/>
                <a:sym typeface="Times New Roman"/>
              </a:rPr>
              <a:t>p</a:t>
            </a:r>
            <a:r>
              <a:rPr lang="en" sz="1000">
                <a:solidFill>
                  <a:schemeClr val="dk1"/>
                </a:solidFill>
                <a:latin typeface="Times New Roman"/>
                <a:ea typeface="Times New Roman"/>
                <a:cs typeface="Times New Roman"/>
                <a:sym typeface="Times New Roman"/>
              </a:rPr>
              <a:t>=0.004).</a:t>
            </a:r>
            <a:endParaRPr/>
          </a:p>
        </p:txBody>
      </p:sp>
      <p:pic>
        <p:nvPicPr>
          <p:cNvPr id="658" name="Google Shape;658;p69"/>
          <p:cNvPicPr preferRelativeResize="0"/>
          <p:nvPr/>
        </p:nvPicPr>
        <p:blipFill rotWithShape="1">
          <a:blip r:embed="rId6">
            <a:alphaModFix/>
          </a:blip>
          <a:srcRect l="52512" b="89685"/>
          <a:stretch/>
        </p:blipFill>
        <p:spPr>
          <a:xfrm>
            <a:off x="6354367" y="1089275"/>
            <a:ext cx="2711934" cy="423951"/>
          </a:xfrm>
          <a:prstGeom prst="rect">
            <a:avLst/>
          </a:prstGeom>
          <a:noFill/>
          <a:ln>
            <a:noFill/>
          </a:ln>
        </p:spPr>
      </p:pic>
      <p:pic>
        <p:nvPicPr>
          <p:cNvPr id="659" name="Google Shape;659;p69"/>
          <p:cNvPicPr preferRelativeResize="0"/>
          <p:nvPr/>
        </p:nvPicPr>
        <p:blipFill>
          <a:blip r:embed="rId7">
            <a:alphaModFix/>
          </a:blip>
          <a:stretch>
            <a:fillRect/>
          </a:stretch>
        </p:blipFill>
        <p:spPr>
          <a:xfrm>
            <a:off x="8419725" y="290363"/>
            <a:ext cx="258575" cy="258575"/>
          </a:xfrm>
          <a:prstGeom prst="rect">
            <a:avLst/>
          </a:prstGeom>
          <a:noFill/>
          <a:ln>
            <a:noFill/>
          </a:ln>
        </p:spPr>
      </p:pic>
      <p:pic>
        <p:nvPicPr>
          <p:cNvPr id="660" name="Google Shape;660;p69"/>
          <p:cNvPicPr preferRelativeResize="0"/>
          <p:nvPr/>
        </p:nvPicPr>
        <p:blipFill rotWithShape="1">
          <a:blip r:embed="rId3">
            <a:alphaModFix/>
          </a:blip>
          <a:srcRect t="6120" r="6533"/>
          <a:stretch/>
        </p:blipFill>
        <p:spPr>
          <a:xfrm>
            <a:off x="6809925" y="208432"/>
            <a:ext cx="681275" cy="855318"/>
          </a:xfrm>
          <a:prstGeom prst="rect">
            <a:avLst/>
          </a:prstGeom>
          <a:noFill/>
          <a:ln>
            <a:noFill/>
          </a:ln>
        </p:spPr>
      </p:pic>
      <p:pic>
        <p:nvPicPr>
          <p:cNvPr id="661" name="Google Shape;661;p69"/>
          <p:cNvPicPr preferRelativeResize="0"/>
          <p:nvPr/>
        </p:nvPicPr>
        <p:blipFill rotWithShape="1">
          <a:blip r:embed="rId8">
            <a:alphaModFix/>
          </a:blip>
          <a:srcRect l="9175" t="3260" r="8533"/>
          <a:stretch/>
        </p:blipFill>
        <p:spPr>
          <a:xfrm>
            <a:off x="7160272" y="302949"/>
            <a:ext cx="237600" cy="233400"/>
          </a:xfrm>
          <a:prstGeom prst="ellipse">
            <a:avLst/>
          </a:prstGeom>
          <a:noFill/>
          <a:ln>
            <a:noFill/>
          </a:ln>
        </p:spPr>
      </p:pic>
      <p:pic>
        <p:nvPicPr>
          <p:cNvPr id="662" name="Google Shape;662;p69"/>
          <p:cNvPicPr preferRelativeResize="0"/>
          <p:nvPr/>
        </p:nvPicPr>
        <p:blipFill rotWithShape="1">
          <a:blip r:embed="rId6">
            <a:alphaModFix/>
          </a:blip>
          <a:srcRect t="11426" r="3194"/>
          <a:stretch/>
        </p:blipFill>
        <p:spPr>
          <a:xfrm>
            <a:off x="4311900" y="1473525"/>
            <a:ext cx="4677525" cy="3080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0"/>
          <p:cNvSpPr txBox="1">
            <a:spLocks noGrp="1"/>
          </p:cNvSpPr>
          <p:nvPr>
            <p:ph type="title"/>
          </p:nvPr>
        </p:nvSpPr>
        <p:spPr>
          <a:xfrm>
            <a:off x="795400" y="464325"/>
            <a:ext cx="530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Summary	</a:t>
            </a:r>
            <a:endParaRPr sz="2500"/>
          </a:p>
        </p:txBody>
      </p:sp>
      <p:sp>
        <p:nvSpPr>
          <p:cNvPr id="668" name="Google Shape;668;p70"/>
          <p:cNvSpPr txBox="1">
            <a:spLocks noGrp="1"/>
          </p:cNvSpPr>
          <p:nvPr>
            <p:ph type="body" idx="1"/>
          </p:nvPr>
        </p:nvSpPr>
        <p:spPr>
          <a:xfrm>
            <a:off x="701000" y="1305825"/>
            <a:ext cx="7946400" cy="249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t>●</a:t>
            </a:r>
            <a:r>
              <a:rPr lang="en" sz="1600"/>
              <a:t> </a:t>
            </a:r>
            <a:r>
              <a:rPr lang="en" sz="1600">
                <a:solidFill>
                  <a:schemeClr val="dk1"/>
                </a:solidFill>
              </a:rPr>
              <a:t>Experienced and recalled emotional intensity were predicted by physiological </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   arousal in the haunted house</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600"/>
          </a:p>
          <a:p>
            <a:pPr marL="0" lvl="0" indent="0" algn="l" rtl="0">
              <a:lnSpc>
                <a:spcPct val="115000"/>
              </a:lnSpc>
              <a:spcBef>
                <a:spcPts val="0"/>
              </a:spcBef>
              <a:spcAft>
                <a:spcPts val="0"/>
              </a:spcAft>
              <a:buNone/>
            </a:pPr>
            <a:r>
              <a:rPr lang="en" sz="1600"/>
              <a:t>● </a:t>
            </a:r>
            <a:r>
              <a:rPr lang="en" sz="1600">
                <a:solidFill>
                  <a:schemeClr val="dk1"/>
                </a:solidFill>
              </a:rPr>
              <a:t>An inverse relationship was found between between autonomic and self-reported </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   regulation</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600"/>
          </a:p>
          <a:p>
            <a:pPr marL="0" lvl="0" indent="0" algn="l" rtl="0">
              <a:lnSpc>
                <a:spcPct val="115000"/>
              </a:lnSpc>
              <a:spcBef>
                <a:spcPts val="0"/>
              </a:spcBef>
              <a:spcAft>
                <a:spcPts val="0"/>
              </a:spcAft>
              <a:buNone/>
            </a:pPr>
            <a:r>
              <a:rPr lang="en" sz="1600"/>
              <a:t>● </a:t>
            </a:r>
            <a:r>
              <a:rPr lang="en" sz="1600">
                <a:solidFill>
                  <a:schemeClr val="dk1"/>
                </a:solidFill>
              </a:rPr>
              <a:t>A discrepancy in fear reports was governed by the emotional categorization </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   (fear-eliciting or non-fear eliciting) of experiences by participants</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600"/>
          </a:p>
          <a:p>
            <a:pPr marL="0" lvl="0" indent="0" algn="l" rtl="0">
              <a:lnSpc>
                <a:spcPct val="115000"/>
              </a:lnSpc>
              <a:spcBef>
                <a:spcPts val="0"/>
              </a:spcBef>
              <a:spcAft>
                <a:spcPts val="0"/>
              </a:spcAft>
              <a:buNone/>
            </a:pPr>
            <a:endParaRPr sz="1700">
              <a:solidFill>
                <a:schemeClr val="dk1"/>
              </a:solidFill>
            </a:endParaRPr>
          </a:p>
          <a:p>
            <a:pPr marL="0" lvl="0" indent="0" algn="l" rtl="0">
              <a:spcBef>
                <a:spcPts val="0"/>
              </a:spcBef>
              <a:spcAft>
                <a:spcPts val="1600"/>
              </a:spcAft>
              <a:buNone/>
            </a:pPr>
            <a:endParaRPr/>
          </a:p>
        </p:txBody>
      </p:sp>
      <p:pic>
        <p:nvPicPr>
          <p:cNvPr id="669" name="Google Shape;669;p70"/>
          <p:cNvPicPr preferRelativeResize="0"/>
          <p:nvPr/>
        </p:nvPicPr>
        <p:blipFill rotWithShape="1">
          <a:blip r:embed="rId3">
            <a:alphaModFix/>
          </a:blip>
          <a:srcRect t="21224" b="17485"/>
          <a:stretch/>
        </p:blipFill>
        <p:spPr>
          <a:xfrm>
            <a:off x="6519275" y="271250"/>
            <a:ext cx="1628775" cy="817300"/>
          </a:xfrm>
          <a:prstGeom prst="rect">
            <a:avLst/>
          </a:prstGeom>
          <a:noFill/>
          <a:ln>
            <a:noFill/>
          </a:ln>
        </p:spPr>
      </p:pic>
      <p:pic>
        <p:nvPicPr>
          <p:cNvPr id="670" name="Google Shape;670;p70"/>
          <p:cNvPicPr preferRelativeResize="0"/>
          <p:nvPr/>
        </p:nvPicPr>
        <p:blipFill>
          <a:blip r:embed="rId4">
            <a:alphaModFix/>
          </a:blip>
          <a:stretch>
            <a:fillRect/>
          </a:stretch>
        </p:blipFill>
        <p:spPr>
          <a:xfrm>
            <a:off x="244999" y="3947017"/>
            <a:ext cx="1405750" cy="938645"/>
          </a:xfrm>
          <a:prstGeom prst="rect">
            <a:avLst/>
          </a:prstGeom>
          <a:noFill/>
          <a:ln>
            <a:noFill/>
          </a:ln>
        </p:spPr>
      </p:pic>
      <p:pic>
        <p:nvPicPr>
          <p:cNvPr id="671" name="Google Shape;671;p70"/>
          <p:cNvPicPr preferRelativeResize="0"/>
          <p:nvPr/>
        </p:nvPicPr>
        <p:blipFill>
          <a:blip r:embed="rId5">
            <a:alphaModFix/>
          </a:blip>
          <a:stretch>
            <a:fillRect/>
          </a:stretch>
        </p:blipFill>
        <p:spPr>
          <a:xfrm>
            <a:off x="7296909" y="3910125"/>
            <a:ext cx="1514641" cy="1012425"/>
          </a:xfrm>
          <a:prstGeom prst="rect">
            <a:avLst/>
          </a:prstGeom>
          <a:noFill/>
          <a:ln>
            <a:noFill/>
          </a:ln>
        </p:spPr>
      </p:pic>
      <p:sp>
        <p:nvSpPr>
          <p:cNvPr id="672" name="Google Shape;672;p70"/>
          <p:cNvSpPr/>
          <p:nvPr/>
        </p:nvSpPr>
        <p:spPr>
          <a:xfrm rot="1262589">
            <a:off x="1476798" y="4012877"/>
            <a:ext cx="1094491" cy="656975"/>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0"/>
          <p:cNvSpPr/>
          <p:nvPr/>
        </p:nvSpPr>
        <p:spPr>
          <a:xfrm rot="-1208401" flipH="1">
            <a:off x="6416944" y="3913845"/>
            <a:ext cx="1160564" cy="836924"/>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0"/>
          <p:cNvSpPr txBox="1"/>
          <p:nvPr/>
        </p:nvSpPr>
        <p:spPr>
          <a:xfrm rot="1187772">
            <a:off x="1540856" y="4055072"/>
            <a:ext cx="966412" cy="5725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Wow, that was fun! </a:t>
            </a:r>
            <a:endParaRPr/>
          </a:p>
        </p:txBody>
      </p:sp>
      <p:sp>
        <p:nvSpPr>
          <p:cNvPr id="675" name="Google Shape;675;p70"/>
          <p:cNvSpPr txBox="1"/>
          <p:nvPr/>
        </p:nvSpPr>
        <p:spPr>
          <a:xfrm rot="-965990">
            <a:off x="6426572" y="3940537"/>
            <a:ext cx="1268969" cy="5727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Yikes, that was scary!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71"/>
          <p:cNvPicPr preferRelativeResize="0"/>
          <p:nvPr/>
        </p:nvPicPr>
        <p:blipFill>
          <a:blip r:embed="rId3">
            <a:alphaModFix amt="20000"/>
          </a:blip>
          <a:stretch>
            <a:fillRect/>
          </a:stretch>
        </p:blipFill>
        <p:spPr>
          <a:xfrm>
            <a:off x="0" y="-7"/>
            <a:ext cx="9144001" cy="5143500"/>
          </a:xfrm>
          <a:prstGeom prst="rect">
            <a:avLst/>
          </a:prstGeom>
          <a:noFill/>
          <a:ln>
            <a:noFill/>
          </a:ln>
        </p:spPr>
      </p:pic>
      <p:sp>
        <p:nvSpPr>
          <p:cNvPr id="681" name="Google Shape;681;p71"/>
          <p:cNvSpPr txBox="1"/>
          <p:nvPr/>
        </p:nvSpPr>
        <p:spPr>
          <a:xfrm>
            <a:off x="1676900" y="4655900"/>
            <a:ext cx="1307400" cy="4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Does emotion predict regulation?</a:t>
            </a:r>
            <a:endParaRPr sz="800"/>
          </a:p>
        </p:txBody>
      </p:sp>
      <p:sp>
        <p:nvSpPr>
          <p:cNvPr id="682" name="Google Shape;682;p71"/>
          <p:cNvSpPr txBox="1"/>
          <p:nvPr/>
        </p:nvSpPr>
        <p:spPr>
          <a:xfrm>
            <a:off x="3301825" y="1892475"/>
            <a:ext cx="19422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How does emotional and physiological arousal inform perceptions?</a:t>
            </a:r>
            <a:endParaRPr sz="800"/>
          </a:p>
        </p:txBody>
      </p:sp>
      <p:grpSp>
        <p:nvGrpSpPr>
          <p:cNvPr id="683" name="Google Shape;683;p71"/>
          <p:cNvGrpSpPr/>
          <p:nvPr/>
        </p:nvGrpSpPr>
        <p:grpSpPr>
          <a:xfrm>
            <a:off x="5169225" y="3035050"/>
            <a:ext cx="1942200" cy="2108450"/>
            <a:chOff x="5169225" y="3035050"/>
            <a:chExt cx="1942200" cy="2108450"/>
          </a:xfrm>
        </p:grpSpPr>
        <p:pic>
          <p:nvPicPr>
            <p:cNvPr id="684" name="Google Shape;684;p71"/>
            <p:cNvPicPr preferRelativeResize="0"/>
            <p:nvPr/>
          </p:nvPicPr>
          <p:blipFill rotWithShape="1">
            <a:blip r:embed="rId4">
              <a:alphaModFix/>
            </a:blip>
            <a:srcRect t="7009" r="6314" b="5700"/>
            <a:stretch/>
          </p:blipFill>
          <p:spPr>
            <a:xfrm>
              <a:off x="5205550" y="3035050"/>
              <a:ext cx="1869551" cy="1699500"/>
            </a:xfrm>
            <a:prstGeom prst="rect">
              <a:avLst/>
            </a:prstGeom>
            <a:noFill/>
            <a:ln>
              <a:noFill/>
            </a:ln>
          </p:spPr>
        </p:pic>
        <p:sp>
          <p:nvSpPr>
            <p:cNvPr id="685" name="Google Shape;685;p71"/>
            <p:cNvSpPr txBox="1"/>
            <p:nvPr/>
          </p:nvSpPr>
          <p:spPr>
            <a:xfrm>
              <a:off x="5169225" y="4711800"/>
              <a:ext cx="19422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How do emotion and arousal affect the details you remember?</a:t>
              </a:r>
              <a:endParaRPr sz="800"/>
            </a:p>
          </p:txBody>
        </p:sp>
      </p:grpSp>
      <p:sp>
        <p:nvSpPr>
          <p:cNvPr id="686" name="Google Shape;686;p71"/>
          <p:cNvSpPr txBox="1"/>
          <p:nvPr/>
        </p:nvSpPr>
        <p:spPr>
          <a:xfrm>
            <a:off x="7012075" y="740625"/>
            <a:ext cx="1942200" cy="6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687" name="Google Shape;687;p71"/>
          <p:cNvSpPr txBox="1"/>
          <p:nvPr/>
        </p:nvSpPr>
        <p:spPr>
          <a:xfrm>
            <a:off x="-242775" y="740625"/>
            <a:ext cx="2798700" cy="10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t>Project Introduction</a:t>
            </a:r>
            <a:endParaRPr b="1" u="sng"/>
          </a:p>
          <a:p>
            <a:pPr marL="0" lvl="0" indent="0" algn="ctr" rtl="0">
              <a:spcBef>
                <a:spcPts val="0"/>
              </a:spcBef>
              <a:spcAft>
                <a:spcPts val="0"/>
              </a:spcAft>
              <a:buNone/>
            </a:pPr>
            <a:r>
              <a:rPr lang="en"/>
              <a:t>Rationale</a:t>
            </a:r>
            <a:endParaRPr/>
          </a:p>
          <a:p>
            <a:pPr marL="0" lvl="0" indent="0" algn="ctr" rtl="0">
              <a:spcBef>
                <a:spcPts val="0"/>
              </a:spcBef>
              <a:spcAft>
                <a:spcPts val="0"/>
              </a:spcAft>
              <a:buNone/>
            </a:pPr>
            <a:r>
              <a:rPr lang="en"/>
              <a:t>Methods</a:t>
            </a:r>
            <a:endParaRPr/>
          </a:p>
          <a:p>
            <a:pPr marL="0" lvl="0" indent="0" algn="ctr" rtl="0">
              <a:spcBef>
                <a:spcPts val="0"/>
              </a:spcBef>
              <a:spcAft>
                <a:spcPts val="0"/>
              </a:spcAft>
              <a:buNone/>
            </a:pPr>
            <a:r>
              <a:rPr lang="en"/>
              <a:t>Measures</a:t>
            </a:r>
            <a:endParaRPr/>
          </a:p>
          <a:p>
            <a:pPr marL="0" lvl="0" indent="0" algn="l" rtl="0">
              <a:spcBef>
                <a:spcPts val="0"/>
              </a:spcBef>
              <a:spcAft>
                <a:spcPts val="0"/>
              </a:spcAft>
              <a:buNone/>
            </a:pPr>
            <a:endParaRPr/>
          </a:p>
        </p:txBody>
      </p:sp>
      <p:sp>
        <p:nvSpPr>
          <p:cNvPr id="688" name="Google Shape;688;p71"/>
          <p:cNvSpPr/>
          <p:nvPr/>
        </p:nvSpPr>
        <p:spPr>
          <a:xfrm>
            <a:off x="1326775" y="1994750"/>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1"/>
          <p:cNvSpPr/>
          <p:nvPr/>
        </p:nvSpPr>
        <p:spPr>
          <a:xfrm>
            <a:off x="1479175" y="2338813"/>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1"/>
          <p:cNvSpPr/>
          <p:nvPr/>
        </p:nvSpPr>
        <p:spPr>
          <a:xfrm rot="-7408148">
            <a:off x="1614568" y="2636786"/>
            <a:ext cx="323670" cy="296794"/>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1"/>
          <p:cNvSpPr/>
          <p:nvPr/>
        </p:nvSpPr>
        <p:spPr>
          <a:xfrm>
            <a:off x="5169250" y="2004975"/>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1"/>
          <p:cNvSpPr/>
          <p:nvPr/>
        </p:nvSpPr>
        <p:spPr>
          <a:xfrm>
            <a:off x="5321650" y="2349038"/>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1"/>
          <p:cNvSpPr/>
          <p:nvPr/>
        </p:nvSpPr>
        <p:spPr>
          <a:xfrm rot="-7408148">
            <a:off x="5457043" y="2647011"/>
            <a:ext cx="323670" cy="296794"/>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1"/>
          <p:cNvSpPr/>
          <p:nvPr/>
        </p:nvSpPr>
        <p:spPr>
          <a:xfrm rot="-7134141">
            <a:off x="2664467" y="2706440"/>
            <a:ext cx="197385" cy="206651"/>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1"/>
          <p:cNvSpPr/>
          <p:nvPr/>
        </p:nvSpPr>
        <p:spPr>
          <a:xfrm>
            <a:off x="5211300" y="3031850"/>
            <a:ext cx="1850100" cy="1714500"/>
          </a:xfrm>
          <a:prstGeom prst="rect">
            <a:avLst/>
          </a:prstGeom>
          <a:noFill/>
          <a:ln w="1143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1"/>
          <p:cNvSpPr/>
          <p:nvPr/>
        </p:nvSpPr>
        <p:spPr>
          <a:xfrm rot="-7134141">
            <a:off x="2892244" y="2406903"/>
            <a:ext cx="197385" cy="206651"/>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1"/>
          <p:cNvSpPr/>
          <p:nvPr/>
        </p:nvSpPr>
        <p:spPr>
          <a:xfrm rot="7060910">
            <a:off x="3033813" y="2022270"/>
            <a:ext cx="323531" cy="296956"/>
          </a:xfrm>
          <a:prstGeom prst="leftArrow">
            <a:avLst>
              <a:gd name="adj1" fmla="val 50000"/>
              <a:gd name="adj2" fmla="val 50000"/>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8" name="Google Shape;698;p71"/>
          <p:cNvPicPr preferRelativeResize="0"/>
          <p:nvPr/>
        </p:nvPicPr>
        <p:blipFill rotWithShape="1">
          <a:blip r:embed="rId5">
            <a:alphaModFix/>
          </a:blip>
          <a:srcRect b="25071"/>
          <a:stretch/>
        </p:blipFill>
        <p:spPr>
          <a:xfrm>
            <a:off x="3436675" y="208888"/>
            <a:ext cx="1672499" cy="1667674"/>
          </a:xfrm>
          <a:prstGeom prst="rect">
            <a:avLst/>
          </a:prstGeom>
          <a:noFill/>
          <a:ln>
            <a:noFill/>
          </a:ln>
        </p:spPr>
      </p:pic>
      <p:pic>
        <p:nvPicPr>
          <p:cNvPr id="699" name="Google Shape;699;p71"/>
          <p:cNvPicPr preferRelativeResize="0"/>
          <p:nvPr/>
        </p:nvPicPr>
        <p:blipFill>
          <a:blip r:embed="rId6">
            <a:alphaModFix/>
          </a:blip>
          <a:stretch>
            <a:fillRect/>
          </a:stretch>
        </p:blipFill>
        <p:spPr>
          <a:xfrm>
            <a:off x="1676876" y="3047740"/>
            <a:ext cx="1307299" cy="16081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2"/>
          <p:cNvSpPr txBox="1">
            <a:spLocks noGrp="1"/>
          </p:cNvSpPr>
          <p:nvPr>
            <p:ph type="ctrTitle"/>
          </p:nvPr>
        </p:nvSpPr>
        <p:spPr>
          <a:xfrm>
            <a:off x="0" y="364950"/>
            <a:ext cx="5288400" cy="51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u="sng"/>
              <a:t>Samantha Reisman</a:t>
            </a:r>
            <a:endParaRPr sz="2800" b="1" u="sng"/>
          </a:p>
          <a:p>
            <a:pPr marL="0" lvl="0" indent="0" algn="ctr" rtl="0">
              <a:spcBef>
                <a:spcPts val="0"/>
              </a:spcBef>
              <a:spcAft>
                <a:spcPts val="0"/>
              </a:spcAft>
              <a:buNone/>
            </a:pPr>
            <a:r>
              <a:rPr lang="en" sz="1900"/>
              <a:t>Detail Duchess</a:t>
            </a:r>
            <a:endParaRPr sz="1900"/>
          </a:p>
        </p:txBody>
      </p:sp>
      <p:sp>
        <p:nvSpPr>
          <p:cNvPr id="705" name="Google Shape;705;p72"/>
          <p:cNvSpPr txBox="1">
            <a:spLocks noGrp="1"/>
          </p:cNvSpPr>
          <p:nvPr>
            <p:ph type="subTitle" idx="1"/>
          </p:nvPr>
        </p:nvSpPr>
        <p:spPr>
          <a:xfrm>
            <a:off x="423725" y="883350"/>
            <a:ext cx="4719300" cy="352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0000"/>
                </a:solidFill>
              </a:rPr>
              <a:t>Question:</a:t>
            </a:r>
            <a:endParaRPr sz="1900" b="1">
              <a:solidFill>
                <a:srgbClr val="000000"/>
              </a:solidFill>
            </a:endParaRPr>
          </a:p>
          <a:p>
            <a:pPr marL="0" lvl="0" indent="0" algn="l" rtl="0">
              <a:spcBef>
                <a:spcPts val="0"/>
              </a:spcBef>
              <a:spcAft>
                <a:spcPts val="0"/>
              </a:spcAft>
              <a:buNone/>
            </a:pPr>
            <a:r>
              <a:rPr lang="en" sz="1900">
                <a:solidFill>
                  <a:srgbClr val="000000"/>
                </a:solidFill>
              </a:rPr>
              <a:t>How do emotion and arousal affect what you remember?</a:t>
            </a:r>
            <a:endParaRPr sz="1900">
              <a:solidFill>
                <a:srgbClr val="000000"/>
              </a:solidFill>
            </a:endParaRPr>
          </a:p>
          <a:p>
            <a:pPr marL="0" lvl="0" indent="0" algn="l" rtl="0">
              <a:spcBef>
                <a:spcPts val="0"/>
              </a:spcBef>
              <a:spcAft>
                <a:spcPts val="0"/>
              </a:spcAft>
              <a:buNone/>
            </a:pPr>
            <a:br>
              <a:rPr lang="en" sz="1900">
                <a:solidFill>
                  <a:srgbClr val="000000"/>
                </a:solidFill>
              </a:rPr>
            </a:br>
            <a:endParaRPr sz="1900">
              <a:solidFill>
                <a:srgbClr val="000000"/>
              </a:solidFill>
            </a:endParaRPr>
          </a:p>
          <a:p>
            <a:pPr marL="0" lvl="0" indent="0" algn="l" rtl="0">
              <a:spcBef>
                <a:spcPts val="0"/>
              </a:spcBef>
              <a:spcAft>
                <a:spcPts val="0"/>
              </a:spcAft>
              <a:buNone/>
            </a:pPr>
            <a:r>
              <a:rPr lang="en" sz="1900" b="1">
                <a:solidFill>
                  <a:srgbClr val="000000"/>
                </a:solidFill>
              </a:rPr>
              <a:t>Measures Used:</a:t>
            </a:r>
            <a:endParaRPr sz="1900" b="1">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Free Recall Transcripts</a:t>
            </a:r>
            <a:endParaRPr sz="1900">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Heart Rate Data </a:t>
            </a:r>
            <a:endParaRPr sz="1900">
              <a:solidFill>
                <a:srgbClr val="000000"/>
              </a:solidFill>
            </a:endParaRPr>
          </a:p>
        </p:txBody>
      </p:sp>
      <p:pic>
        <p:nvPicPr>
          <p:cNvPr id="706" name="Google Shape;706;p72"/>
          <p:cNvPicPr preferRelativeResize="0"/>
          <p:nvPr/>
        </p:nvPicPr>
        <p:blipFill>
          <a:blip r:embed="rId3">
            <a:alphaModFix/>
          </a:blip>
          <a:stretch>
            <a:fillRect/>
          </a:stretch>
        </p:blipFill>
        <p:spPr>
          <a:xfrm>
            <a:off x="5286401" y="0"/>
            <a:ext cx="3857602" cy="5143501"/>
          </a:xfrm>
          <a:prstGeom prst="rect">
            <a:avLst/>
          </a:prstGeom>
          <a:noFill/>
          <a:ln>
            <a:noFill/>
          </a:ln>
        </p:spPr>
      </p:pic>
      <p:pic>
        <p:nvPicPr>
          <p:cNvPr id="707" name="Google Shape;707;p72"/>
          <p:cNvPicPr preferRelativeResize="0"/>
          <p:nvPr/>
        </p:nvPicPr>
        <p:blipFill rotWithShape="1">
          <a:blip r:embed="rId4">
            <a:alphaModFix/>
          </a:blip>
          <a:srcRect l="24579" t="22418" r="39209" b="41480"/>
          <a:stretch/>
        </p:blipFill>
        <p:spPr>
          <a:xfrm>
            <a:off x="6665050" y="2061900"/>
            <a:ext cx="992400" cy="1320600"/>
          </a:xfrm>
          <a:prstGeom prst="flowChartConnector">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3"/>
          <p:cNvSpPr txBox="1">
            <a:spLocks noGrp="1"/>
          </p:cNvSpPr>
          <p:nvPr>
            <p:ph type="title"/>
          </p:nvPr>
        </p:nvSpPr>
        <p:spPr>
          <a:xfrm>
            <a:off x="311700" y="222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Arousal and Memory</a:t>
            </a:r>
            <a:endParaRPr/>
          </a:p>
        </p:txBody>
      </p:sp>
      <p:sp>
        <p:nvSpPr>
          <p:cNvPr id="713" name="Google Shape;713;p73"/>
          <p:cNvSpPr txBox="1"/>
          <p:nvPr/>
        </p:nvSpPr>
        <p:spPr>
          <a:xfrm>
            <a:off x="236400" y="795000"/>
            <a:ext cx="8671200" cy="2837700"/>
          </a:xfrm>
          <a:prstGeom prst="rect">
            <a:avLst/>
          </a:prstGeom>
          <a:noFill/>
          <a:ln>
            <a:noFill/>
          </a:ln>
        </p:spPr>
        <p:txBody>
          <a:bodyPr spcFirstLastPara="1" wrap="square" lIns="91425" tIns="45700" rIns="91425" bIns="45700" anchor="t" anchorCtr="0">
            <a:noAutofit/>
          </a:bodyPr>
          <a:lstStyle/>
          <a:p>
            <a:pPr marL="228600" lvl="0" indent="-215900" algn="l" rtl="0">
              <a:lnSpc>
                <a:spcPct val="90000"/>
              </a:lnSpc>
              <a:spcBef>
                <a:spcPts val="0"/>
              </a:spcBef>
              <a:spcAft>
                <a:spcPts val="0"/>
              </a:spcAft>
              <a:buClr>
                <a:srgbClr val="000000"/>
              </a:buClr>
              <a:buSzPts val="2200"/>
              <a:buChar char="•"/>
            </a:pPr>
            <a:r>
              <a:rPr lang="en" sz="2200">
                <a:solidFill>
                  <a:srgbClr val="000000"/>
                </a:solidFill>
              </a:rPr>
              <a:t>Emotion and arousal drive attentional resources towards central details and away from peripheral details.</a:t>
            </a:r>
            <a:r>
              <a:rPr lang="en" sz="2200" baseline="30000">
                <a:solidFill>
                  <a:srgbClr val="000000"/>
                </a:solidFill>
              </a:rPr>
              <a:t>1,2,3</a:t>
            </a:r>
            <a:r>
              <a:rPr lang="en" sz="2200" baseline="30000"/>
              <a:t>,4</a:t>
            </a:r>
            <a:endParaRPr sz="2600">
              <a:solidFill>
                <a:srgbClr val="000000"/>
              </a:solidFill>
            </a:endParaRPr>
          </a:p>
          <a:p>
            <a:pPr marL="228600" lvl="0" indent="0" algn="l" rtl="0">
              <a:lnSpc>
                <a:spcPct val="90000"/>
              </a:lnSpc>
              <a:spcBef>
                <a:spcPts val="1000"/>
              </a:spcBef>
              <a:spcAft>
                <a:spcPts val="0"/>
              </a:spcAft>
              <a:buNone/>
            </a:pPr>
            <a:endParaRPr sz="2200"/>
          </a:p>
        </p:txBody>
      </p:sp>
      <p:pic>
        <p:nvPicPr>
          <p:cNvPr id="714" name="Google Shape;714;p73"/>
          <p:cNvPicPr preferRelativeResize="0"/>
          <p:nvPr/>
        </p:nvPicPr>
        <p:blipFill rotWithShape="1">
          <a:blip r:embed="rId3">
            <a:alphaModFix/>
          </a:blip>
          <a:srcRect l="7740" t="4187"/>
          <a:stretch/>
        </p:blipFill>
        <p:spPr>
          <a:xfrm>
            <a:off x="2050200" y="1602400"/>
            <a:ext cx="4728626" cy="2106650"/>
          </a:xfrm>
          <a:prstGeom prst="rect">
            <a:avLst/>
          </a:prstGeom>
          <a:noFill/>
          <a:ln>
            <a:noFill/>
          </a:ln>
        </p:spPr>
      </p:pic>
      <p:sp>
        <p:nvSpPr>
          <p:cNvPr id="715" name="Google Shape;715;p73"/>
          <p:cNvSpPr txBox="1"/>
          <p:nvPr/>
        </p:nvSpPr>
        <p:spPr>
          <a:xfrm>
            <a:off x="5643600" y="3312450"/>
            <a:ext cx="12750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Clewett &amp; Murty, 2019</a:t>
            </a:r>
            <a:endParaRPr sz="800"/>
          </a:p>
        </p:txBody>
      </p:sp>
      <p:sp>
        <p:nvSpPr>
          <p:cNvPr id="716" name="Google Shape;716;p73"/>
          <p:cNvSpPr txBox="1"/>
          <p:nvPr/>
        </p:nvSpPr>
        <p:spPr>
          <a:xfrm>
            <a:off x="311700" y="3772125"/>
            <a:ext cx="7197000" cy="1189500"/>
          </a:xfrm>
          <a:prstGeom prst="rect">
            <a:avLst/>
          </a:prstGeom>
          <a:noFill/>
          <a:ln>
            <a:noFill/>
          </a:ln>
        </p:spPr>
        <p:txBody>
          <a:bodyPr spcFirstLastPara="1" wrap="square" lIns="91425" tIns="91425" rIns="91425" bIns="91425" anchor="t" anchorCtr="0">
            <a:noAutofit/>
          </a:bodyPr>
          <a:lstStyle/>
          <a:p>
            <a:pPr marL="228600" lvl="0" indent="-215900" algn="l" rtl="0">
              <a:lnSpc>
                <a:spcPct val="90000"/>
              </a:lnSpc>
              <a:spcBef>
                <a:spcPts val="0"/>
              </a:spcBef>
              <a:spcAft>
                <a:spcPts val="0"/>
              </a:spcAft>
              <a:buClr>
                <a:schemeClr val="dk1"/>
              </a:buClr>
              <a:buSzPts val="2200"/>
              <a:buChar char="•"/>
            </a:pPr>
            <a:r>
              <a:rPr lang="en" sz="2200">
                <a:solidFill>
                  <a:schemeClr val="dk1"/>
                </a:solidFill>
              </a:rPr>
              <a:t>Emotion enhances item memory and memory confidence, at the expense of memory for peripheral features of a stimulus.</a:t>
            </a:r>
            <a:r>
              <a:rPr lang="en" sz="2200" baseline="30000">
                <a:solidFill>
                  <a:schemeClr val="dk1"/>
                </a:solidFill>
              </a:rPr>
              <a:t>4,5,6,7,8</a:t>
            </a:r>
            <a:endParaRPr sz="2200" baseline="30000">
              <a:solidFill>
                <a:schemeClr val="dk1"/>
              </a:solidFill>
            </a:endParaRPr>
          </a:p>
        </p:txBody>
      </p:sp>
      <p:sp>
        <p:nvSpPr>
          <p:cNvPr id="717" name="Google Shape;717;p73"/>
          <p:cNvSpPr txBox="1"/>
          <p:nvPr/>
        </p:nvSpPr>
        <p:spPr>
          <a:xfrm>
            <a:off x="6918600" y="3868400"/>
            <a:ext cx="2225400" cy="1407300"/>
          </a:xfrm>
          <a:prstGeom prst="rect">
            <a:avLst/>
          </a:prstGeom>
          <a:noFill/>
          <a:ln>
            <a:noFill/>
          </a:ln>
        </p:spPr>
        <p:txBody>
          <a:bodyPr spcFirstLastPara="1" wrap="square" lIns="91425" tIns="91425" rIns="91425" bIns="91425" anchor="t" anchorCtr="0">
            <a:noAutofit/>
          </a:bodyPr>
          <a:lstStyle/>
          <a:p>
            <a:pPr marL="0" lvl="0" indent="-50800" algn="r" rtl="0">
              <a:lnSpc>
                <a:spcPct val="100000"/>
              </a:lnSpc>
              <a:spcBef>
                <a:spcPts val="0"/>
              </a:spcBef>
              <a:spcAft>
                <a:spcPts val="0"/>
              </a:spcAft>
              <a:buClr>
                <a:schemeClr val="dk1"/>
              </a:buClr>
              <a:buSzPts val="800"/>
              <a:buAutoNum type="arabicPeriod"/>
            </a:pPr>
            <a:r>
              <a:rPr lang="en" sz="800">
                <a:solidFill>
                  <a:schemeClr val="dk1"/>
                </a:solidFill>
              </a:rPr>
              <a:t>Heuer &amp; Reisberg (1992, 2004)</a:t>
            </a:r>
            <a:endParaRPr sz="800">
              <a:solidFill>
                <a:schemeClr val="dk1"/>
              </a:solidFill>
            </a:endParaRPr>
          </a:p>
          <a:p>
            <a:pPr marL="0" lvl="0" indent="-50800" algn="r" rtl="0">
              <a:lnSpc>
                <a:spcPct val="100000"/>
              </a:lnSpc>
              <a:spcBef>
                <a:spcPts val="0"/>
              </a:spcBef>
              <a:spcAft>
                <a:spcPts val="0"/>
              </a:spcAft>
              <a:buClr>
                <a:schemeClr val="dk1"/>
              </a:buClr>
              <a:buSzPts val="800"/>
              <a:buAutoNum type="arabicPeriod"/>
            </a:pPr>
            <a:r>
              <a:rPr lang="en" sz="800">
                <a:solidFill>
                  <a:schemeClr val="dk1"/>
                </a:solidFill>
              </a:rPr>
              <a:t>Mather (2007)</a:t>
            </a:r>
            <a:endParaRPr sz="800">
              <a:solidFill>
                <a:schemeClr val="dk1"/>
              </a:solidFill>
            </a:endParaRPr>
          </a:p>
          <a:p>
            <a:pPr marL="0" lvl="0" indent="-50800" algn="r" rtl="0">
              <a:lnSpc>
                <a:spcPct val="100000"/>
              </a:lnSpc>
              <a:spcBef>
                <a:spcPts val="0"/>
              </a:spcBef>
              <a:spcAft>
                <a:spcPts val="0"/>
              </a:spcAft>
              <a:buClr>
                <a:schemeClr val="dk1"/>
              </a:buClr>
              <a:buSzPts val="800"/>
              <a:buAutoNum type="arabicPeriod"/>
            </a:pPr>
            <a:r>
              <a:rPr lang="en" sz="800">
                <a:solidFill>
                  <a:schemeClr val="dk1"/>
                </a:solidFill>
              </a:rPr>
              <a:t>Yonelinas &amp; Ritchey (2015) </a:t>
            </a:r>
            <a:endParaRPr sz="800">
              <a:solidFill>
                <a:schemeClr val="dk1"/>
              </a:solidFill>
            </a:endParaRPr>
          </a:p>
          <a:p>
            <a:pPr marL="0" lvl="0" indent="-50800" algn="r" rtl="0">
              <a:lnSpc>
                <a:spcPct val="100000"/>
              </a:lnSpc>
              <a:spcBef>
                <a:spcPts val="0"/>
              </a:spcBef>
              <a:spcAft>
                <a:spcPts val="0"/>
              </a:spcAft>
              <a:buClr>
                <a:schemeClr val="dk1"/>
              </a:buClr>
              <a:buSzPts val="800"/>
              <a:buAutoNum type="arabicPeriod"/>
            </a:pPr>
            <a:r>
              <a:rPr lang="en" sz="800">
                <a:solidFill>
                  <a:schemeClr val="dk1"/>
                </a:solidFill>
              </a:rPr>
              <a:t>Clewett &amp; Murty (2019)</a:t>
            </a:r>
            <a:endParaRPr sz="800">
              <a:solidFill>
                <a:schemeClr val="dk1"/>
              </a:solidFill>
            </a:endParaRPr>
          </a:p>
          <a:p>
            <a:pPr marL="0" lvl="0" indent="-50800" algn="r" rtl="0">
              <a:lnSpc>
                <a:spcPct val="100000"/>
              </a:lnSpc>
              <a:spcBef>
                <a:spcPts val="0"/>
              </a:spcBef>
              <a:spcAft>
                <a:spcPts val="0"/>
              </a:spcAft>
              <a:buClr>
                <a:schemeClr val="dk1"/>
              </a:buClr>
              <a:buSzPts val="800"/>
              <a:buAutoNum type="arabicPeriod"/>
            </a:pPr>
            <a:r>
              <a:rPr lang="en" sz="800">
                <a:solidFill>
                  <a:schemeClr val="dk1"/>
                </a:solidFill>
              </a:rPr>
              <a:t>Rimelle et al. (2014)</a:t>
            </a:r>
            <a:endParaRPr sz="800">
              <a:solidFill>
                <a:schemeClr val="dk1"/>
              </a:solidFill>
            </a:endParaRPr>
          </a:p>
          <a:p>
            <a:pPr marL="0" lvl="0" indent="-50800" algn="r" rtl="0">
              <a:lnSpc>
                <a:spcPct val="100000"/>
              </a:lnSpc>
              <a:spcBef>
                <a:spcPts val="0"/>
              </a:spcBef>
              <a:spcAft>
                <a:spcPts val="0"/>
              </a:spcAft>
              <a:buClr>
                <a:schemeClr val="dk1"/>
              </a:buClr>
              <a:buSzPts val="800"/>
              <a:buAutoNum type="arabicPeriod"/>
            </a:pPr>
            <a:r>
              <a:rPr lang="en" sz="800">
                <a:solidFill>
                  <a:schemeClr val="dk1"/>
                </a:solidFill>
              </a:rPr>
              <a:t>Rimelle et al. (2011)</a:t>
            </a:r>
            <a:endParaRPr sz="800">
              <a:solidFill>
                <a:schemeClr val="dk1"/>
              </a:solidFill>
            </a:endParaRPr>
          </a:p>
          <a:p>
            <a:pPr marL="0" lvl="0" indent="-50800" algn="r" rtl="0">
              <a:lnSpc>
                <a:spcPct val="100000"/>
              </a:lnSpc>
              <a:spcBef>
                <a:spcPts val="0"/>
              </a:spcBef>
              <a:spcAft>
                <a:spcPts val="0"/>
              </a:spcAft>
              <a:buClr>
                <a:schemeClr val="dk1"/>
              </a:buClr>
              <a:buSzPts val="800"/>
              <a:buAutoNum type="arabicPeriod"/>
            </a:pPr>
            <a:r>
              <a:rPr lang="en" sz="800">
                <a:solidFill>
                  <a:schemeClr val="dk1"/>
                </a:solidFill>
              </a:rPr>
              <a:t>Kensinger &amp; Corkin (2004)</a:t>
            </a:r>
            <a:endParaRPr sz="800">
              <a:solidFill>
                <a:schemeClr val="dk1"/>
              </a:solidFill>
            </a:endParaRPr>
          </a:p>
          <a:p>
            <a:pPr marL="0" lvl="0" indent="-50800" algn="r" rtl="0">
              <a:lnSpc>
                <a:spcPct val="100000"/>
              </a:lnSpc>
              <a:spcBef>
                <a:spcPts val="0"/>
              </a:spcBef>
              <a:spcAft>
                <a:spcPts val="0"/>
              </a:spcAft>
              <a:buClr>
                <a:schemeClr val="dk1"/>
              </a:buClr>
              <a:buSzPts val="800"/>
              <a:buAutoNum type="arabicPeriod"/>
            </a:pPr>
            <a:r>
              <a:rPr lang="en" sz="800">
                <a:solidFill>
                  <a:schemeClr val="dk1"/>
                </a:solidFill>
              </a:rPr>
              <a:t>Kensinger et al. (2007)</a:t>
            </a:r>
            <a:endParaRPr sz="800">
              <a:solidFill>
                <a:schemeClr val="dk1"/>
              </a:solidFill>
            </a:endParaRPr>
          </a:p>
          <a:p>
            <a:pPr marL="0" lvl="0" indent="-50800" algn="r" rtl="0">
              <a:lnSpc>
                <a:spcPct val="100000"/>
              </a:lnSpc>
              <a:spcBef>
                <a:spcPts val="0"/>
              </a:spcBef>
              <a:spcAft>
                <a:spcPts val="0"/>
              </a:spcAft>
              <a:buClr>
                <a:schemeClr val="dk1"/>
              </a:buClr>
              <a:buSzPts val="800"/>
              <a:buAutoNum type="arabicPeriod"/>
            </a:pPr>
            <a:r>
              <a:rPr lang="en" sz="800">
                <a:solidFill>
                  <a:schemeClr val="dk1"/>
                </a:solidFill>
              </a:rPr>
              <a:t>Kensinger et al. (2005)</a:t>
            </a:r>
            <a:endParaRPr sz="800">
              <a:solidFill>
                <a:schemeClr val="dk1"/>
              </a:solidFill>
            </a:endParaRPr>
          </a:p>
          <a:p>
            <a:pPr marL="0" lvl="0" indent="0" algn="r" rtl="0">
              <a:lnSpc>
                <a:spcPct val="100000"/>
              </a:lnSpc>
              <a:spcBef>
                <a:spcPts val="0"/>
              </a:spcBef>
              <a:spcAft>
                <a:spcPts val="0"/>
              </a:spcAft>
              <a:buNone/>
            </a:pPr>
            <a:endParaRPr sz="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4"/>
          <p:cNvSpPr txBox="1">
            <a:spLocks noGrp="1"/>
          </p:cNvSpPr>
          <p:nvPr>
            <p:ph type="title"/>
          </p:nvPr>
        </p:nvSpPr>
        <p:spPr>
          <a:xfrm>
            <a:off x="311700" y="229850"/>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Research Questions</a:t>
            </a:r>
            <a:endParaRPr/>
          </a:p>
        </p:txBody>
      </p:sp>
      <p:sp>
        <p:nvSpPr>
          <p:cNvPr id="723" name="Google Shape;723;p74"/>
          <p:cNvSpPr txBox="1"/>
          <p:nvPr/>
        </p:nvSpPr>
        <p:spPr>
          <a:xfrm>
            <a:off x="311700" y="1457850"/>
            <a:ext cx="8439000" cy="4268400"/>
          </a:xfrm>
          <a:prstGeom prst="rect">
            <a:avLst/>
          </a:prstGeom>
          <a:noFill/>
          <a:ln>
            <a:noFill/>
          </a:ln>
        </p:spPr>
        <p:txBody>
          <a:bodyPr spcFirstLastPara="1" wrap="square" lIns="91425" tIns="45700" rIns="91425" bIns="45700" anchor="t" anchorCtr="0">
            <a:noAutofit/>
          </a:bodyPr>
          <a:lstStyle/>
          <a:p>
            <a:pPr marL="457200" lvl="0" indent="-368300" algn="l" rtl="0">
              <a:lnSpc>
                <a:spcPct val="90000"/>
              </a:lnSpc>
              <a:spcBef>
                <a:spcPts val="0"/>
              </a:spcBef>
              <a:spcAft>
                <a:spcPts val="0"/>
              </a:spcAft>
              <a:buClr>
                <a:srgbClr val="000000"/>
              </a:buClr>
              <a:buSzPts val="2200"/>
              <a:buAutoNum type="arabicPeriod"/>
            </a:pPr>
            <a:r>
              <a:rPr lang="en" sz="2200">
                <a:solidFill>
                  <a:srgbClr val="000000"/>
                </a:solidFill>
              </a:rPr>
              <a:t>What aspects of memory are enhanced and impaired in a highly—arousing naturalistic event?</a:t>
            </a:r>
            <a:endParaRPr sz="2200">
              <a:solidFill>
                <a:srgbClr val="000000"/>
              </a:solidFill>
            </a:endParaRPr>
          </a:p>
          <a:p>
            <a:pPr marL="0" lvl="0" indent="0" algn="l" rtl="0">
              <a:lnSpc>
                <a:spcPct val="90000"/>
              </a:lnSpc>
              <a:spcBef>
                <a:spcPts val="0"/>
              </a:spcBef>
              <a:spcAft>
                <a:spcPts val="0"/>
              </a:spcAft>
              <a:buNone/>
            </a:pPr>
            <a:endParaRPr sz="2200"/>
          </a:p>
          <a:p>
            <a:pPr marL="457200" lvl="0" indent="-368300" algn="l" rtl="0">
              <a:lnSpc>
                <a:spcPct val="90000"/>
              </a:lnSpc>
              <a:spcBef>
                <a:spcPts val="1000"/>
              </a:spcBef>
              <a:spcAft>
                <a:spcPts val="0"/>
              </a:spcAft>
              <a:buClr>
                <a:srgbClr val="000000"/>
              </a:buClr>
              <a:buSzPts val="2200"/>
              <a:buAutoNum type="arabicPeriod"/>
            </a:pPr>
            <a:r>
              <a:rPr lang="en" sz="2200">
                <a:solidFill>
                  <a:srgbClr val="000000"/>
                </a:solidFill>
              </a:rPr>
              <a:t>What is the moderating role of physiological arousal on emotional memory biases?</a:t>
            </a:r>
            <a:endParaRPr sz="22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0" descr="A large room&#10;&#10;Description automatically generated"/>
          <p:cNvPicPr preferRelativeResize="0"/>
          <p:nvPr/>
        </p:nvPicPr>
        <p:blipFill rotWithShape="1">
          <a:blip r:embed="rId3">
            <a:alphaModFix/>
          </a:blip>
          <a:srcRect/>
          <a:stretch/>
        </p:blipFill>
        <p:spPr>
          <a:xfrm>
            <a:off x="2058592" y="2101024"/>
            <a:ext cx="2213198" cy="2963981"/>
          </a:xfrm>
          <a:prstGeom prst="rect">
            <a:avLst/>
          </a:prstGeom>
          <a:noFill/>
          <a:ln>
            <a:noFill/>
          </a:ln>
        </p:spPr>
      </p:pic>
      <p:pic>
        <p:nvPicPr>
          <p:cNvPr id="199" name="Google Shape;199;p30" descr="page1image51203120"/>
          <p:cNvPicPr preferRelativeResize="0"/>
          <p:nvPr/>
        </p:nvPicPr>
        <p:blipFill rotWithShape="1">
          <a:blip r:embed="rId4">
            <a:alphaModFix/>
          </a:blip>
          <a:srcRect/>
          <a:stretch/>
        </p:blipFill>
        <p:spPr>
          <a:xfrm>
            <a:off x="33721" y="149738"/>
            <a:ext cx="1745231" cy="784175"/>
          </a:xfrm>
          <a:prstGeom prst="rect">
            <a:avLst/>
          </a:prstGeom>
          <a:noFill/>
          <a:ln>
            <a:noFill/>
          </a:ln>
        </p:spPr>
      </p:pic>
      <p:sp>
        <p:nvSpPr>
          <p:cNvPr id="200" name="Google Shape;200;p30"/>
          <p:cNvSpPr txBox="1">
            <a:spLocks noGrp="1"/>
          </p:cNvSpPr>
          <p:nvPr>
            <p:ph type="title"/>
          </p:nvPr>
        </p:nvSpPr>
        <p:spPr>
          <a:xfrm>
            <a:off x="1681843" y="149738"/>
            <a:ext cx="4735286" cy="938553"/>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1499D2"/>
              </a:buClr>
              <a:buSzPts val="3000"/>
              <a:buFont typeface="Calibri"/>
              <a:buNone/>
            </a:pPr>
            <a:r>
              <a:rPr lang="en" sz="3000" b="1">
                <a:solidFill>
                  <a:srgbClr val="1499D2"/>
                </a:solidFill>
              </a:rPr>
              <a:t>Adaptive Memory Lab</a:t>
            </a:r>
            <a:br>
              <a:rPr lang="en" sz="3000" b="1">
                <a:solidFill>
                  <a:srgbClr val="1499D2"/>
                </a:solidFill>
              </a:rPr>
            </a:br>
            <a:r>
              <a:rPr lang="en" sz="3000" b="1">
                <a:solidFill>
                  <a:srgbClr val="1499D2"/>
                </a:solidFill>
              </a:rPr>
              <a:t>at Temple University</a:t>
            </a:r>
            <a:endParaRPr sz="1100"/>
          </a:p>
        </p:txBody>
      </p:sp>
      <p:sp>
        <p:nvSpPr>
          <p:cNvPr id="201" name="Google Shape;201;p30"/>
          <p:cNvSpPr txBox="1"/>
          <p:nvPr/>
        </p:nvSpPr>
        <p:spPr>
          <a:xfrm>
            <a:off x="130831" y="1021178"/>
            <a:ext cx="5312669" cy="992579"/>
          </a:xfrm>
          <a:prstGeom prst="rect">
            <a:avLst/>
          </a:prstGeom>
          <a:solidFill>
            <a:schemeClr val="lt1">
              <a:alpha val="25882"/>
            </a:schemeClr>
          </a:solidFill>
          <a:ln w="19050" cap="flat" cmpd="sng">
            <a:solidFill>
              <a:srgbClr val="FFA648"/>
            </a:solidFill>
            <a:prstDash val="solid"/>
            <a:round/>
            <a:headEnd type="none" w="sm" len="sm"/>
            <a:tailEnd type="none" w="sm" len="sm"/>
          </a:ln>
        </p:spPr>
        <p:txBody>
          <a:bodyPr spcFirstLastPara="1" wrap="square" lIns="68575" tIns="34275" rIns="68575" bIns="34275" anchor="t" anchorCtr="0">
            <a:noAutofit/>
          </a:bodyPr>
          <a:lstStyle/>
          <a:p>
            <a:pPr marL="215900" marR="0" lvl="0" indent="-203200" algn="l" rtl="0">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Low arousal context, with different hallways/rooms</a:t>
            </a:r>
            <a:endParaRPr sz="1000"/>
          </a:p>
          <a:p>
            <a:pPr marL="215900" marR="0" lvl="0" indent="-203200" algn="l" rtl="0">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Controlled, less immersive experience</a:t>
            </a:r>
            <a:endParaRPr sz="1000"/>
          </a:p>
          <a:p>
            <a:pPr marL="215900" marR="0" lvl="0" indent="-203200" algn="l" rtl="0">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Low stimuli variability (audio, visual, tactile, olfactory)</a:t>
            </a:r>
            <a:endParaRPr sz="1000"/>
          </a:p>
          <a:p>
            <a:pPr marL="215900" marR="0" lvl="0" indent="-203200" algn="l" rtl="0">
              <a:spcBef>
                <a:spcPts val="0"/>
              </a:spcBef>
              <a:spcAft>
                <a:spcPts val="0"/>
              </a:spcAft>
              <a:buClr>
                <a:schemeClr val="dk1"/>
              </a:buClr>
              <a:buSzPts val="1400"/>
              <a:buFont typeface="Arial"/>
              <a:buChar char="•"/>
            </a:pPr>
            <a:r>
              <a:rPr lang="en" i="1">
                <a:solidFill>
                  <a:schemeClr val="dk1"/>
                </a:solidFill>
                <a:latin typeface="Calibri"/>
                <a:ea typeface="Calibri"/>
                <a:cs typeface="Calibri"/>
                <a:sym typeface="Calibri"/>
              </a:rPr>
              <a:t>Often similar environments used in past research!</a:t>
            </a:r>
            <a:endParaRPr sz="1000"/>
          </a:p>
        </p:txBody>
      </p:sp>
      <p:pic>
        <p:nvPicPr>
          <p:cNvPr id="202" name="Google Shape;202;p30" descr="A picture containing indoor, ceiling, table, kitchen&#10;&#10;Description automatically generated"/>
          <p:cNvPicPr preferRelativeResize="0"/>
          <p:nvPr/>
        </p:nvPicPr>
        <p:blipFill rotWithShape="1">
          <a:blip r:embed="rId5">
            <a:alphaModFix/>
          </a:blip>
          <a:srcRect/>
          <a:stretch/>
        </p:blipFill>
        <p:spPr>
          <a:xfrm>
            <a:off x="5514203" y="149738"/>
            <a:ext cx="3508612" cy="1864020"/>
          </a:xfrm>
          <a:prstGeom prst="rect">
            <a:avLst/>
          </a:prstGeom>
          <a:noFill/>
          <a:ln>
            <a:noFill/>
          </a:ln>
        </p:spPr>
      </p:pic>
      <p:pic>
        <p:nvPicPr>
          <p:cNvPr id="203" name="Google Shape;203;p30" descr="An office with a desk and chair in a room&#10;&#10;Description automatically generated"/>
          <p:cNvPicPr preferRelativeResize="0"/>
          <p:nvPr/>
        </p:nvPicPr>
        <p:blipFill rotWithShape="1">
          <a:blip r:embed="rId6">
            <a:alphaModFix/>
          </a:blip>
          <a:srcRect/>
          <a:stretch/>
        </p:blipFill>
        <p:spPr>
          <a:xfrm>
            <a:off x="6872273" y="2101024"/>
            <a:ext cx="2150541" cy="2963981"/>
          </a:xfrm>
          <a:prstGeom prst="rect">
            <a:avLst/>
          </a:prstGeom>
          <a:noFill/>
          <a:ln>
            <a:noFill/>
          </a:ln>
        </p:spPr>
      </p:pic>
      <p:pic>
        <p:nvPicPr>
          <p:cNvPr id="204" name="Google Shape;204;p30" descr="A picture containing indoor, table, kitchen, sitting&#10;&#10;Description automatically generated"/>
          <p:cNvPicPr preferRelativeResize="0"/>
          <p:nvPr/>
        </p:nvPicPr>
        <p:blipFill rotWithShape="1">
          <a:blip r:embed="rId7">
            <a:alphaModFix/>
          </a:blip>
          <a:srcRect l="23095" t="573" r="20525" b="2794"/>
          <a:stretch/>
        </p:blipFill>
        <p:spPr>
          <a:xfrm rot="10800000">
            <a:off x="4339350" y="2101023"/>
            <a:ext cx="2465360" cy="2963981"/>
          </a:xfrm>
          <a:prstGeom prst="rect">
            <a:avLst/>
          </a:prstGeom>
          <a:noFill/>
          <a:ln>
            <a:noFill/>
          </a:ln>
        </p:spPr>
      </p:pic>
      <p:pic>
        <p:nvPicPr>
          <p:cNvPr id="205" name="Google Shape;205;p30"/>
          <p:cNvPicPr preferRelativeResize="0"/>
          <p:nvPr/>
        </p:nvPicPr>
        <p:blipFill rotWithShape="1">
          <a:blip r:embed="rId8">
            <a:alphaModFix/>
          </a:blip>
          <a:srcRect/>
          <a:stretch/>
        </p:blipFill>
        <p:spPr>
          <a:xfrm>
            <a:off x="130832" y="2101024"/>
            <a:ext cx="1847090" cy="296398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Autobiographical Interview Scoring Method</a:t>
            </a:r>
            <a:endParaRPr baseline="30000"/>
          </a:p>
        </p:txBody>
      </p:sp>
      <p:sp>
        <p:nvSpPr>
          <p:cNvPr id="729" name="Google Shape;729;p75"/>
          <p:cNvSpPr txBox="1"/>
          <p:nvPr/>
        </p:nvSpPr>
        <p:spPr>
          <a:xfrm>
            <a:off x="6806700" y="1271438"/>
            <a:ext cx="2523600" cy="2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aseline="30000"/>
              <a:t>Levine et al. (2002)</a:t>
            </a:r>
            <a:endParaRPr baseline="30000"/>
          </a:p>
        </p:txBody>
      </p:sp>
      <p:pic>
        <p:nvPicPr>
          <p:cNvPr id="730" name="Google Shape;730;p75"/>
          <p:cNvPicPr preferRelativeResize="0"/>
          <p:nvPr/>
        </p:nvPicPr>
        <p:blipFill rotWithShape="1">
          <a:blip r:embed="rId3">
            <a:alphaModFix/>
          </a:blip>
          <a:srcRect l="767" t="3184" r="777" b="89653"/>
          <a:stretch/>
        </p:blipFill>
        <p:spPr>
          <a:xfrm>
            <a:off x="1322725" y="954750"/>
            <a:ext cx="6442624" cy="272725"/>
          </a:xfrm>
          <a:prstGeom prst="rect">
            <a:avLst/>
          </a:prstGeom>
          <a:noFill/>
          <a:ln>
            <a:noFill/>
          </a:ln>
        </p:spPr>
      </p:pic>
      <p:sp>
        <p:nvSpPr>
          <p:cNvPr id="731" name="Google Shape;731;p75"/>
          <p:cNvSpPr txBox="1"/>
          <p:nvPr/>
        </p:nvSpPr>
        <p:spPr>
          <a:xfrm>
            <a:off x="296550" y="1525100"/>
            <a:ext cx="16029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t>Event</a:t>
            </a:r>
            <a:endParaRPr sz="2600"/>
          </a:p>
        </p:txBody>
      </p:sp>
      <p:sp>
        <p:nvSpPr>
          <p:cNvPr id="732" name="Google Shape;732;p75"/>
          <p:cNvSpPr txBox="1"/>
          <p:nvPr/>
        </p:nvSpPr>
        <p:spPr>
          <a:xfrm>
            <a:off x="3592313" y="1525100"/>
            <a:ext cx="16029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t>Place</a:t>
            </a:r>
            <a:endParaRPr sz="2600"/>
          </a:p>
        </p:txBody>
      </p:sp>
      <p:sp>
        <p:nvSpPr>
          <p:cNvPr id="733" name="Google Shape;733;p75"/>
          <p:cNvSpPr txBox="1"/>
          <p:nvPr/>
        </p:nvSpPr>
        <p:spPr>
          <a:xfrm>
            <a:off x="6806688" y="1525088"/>
            <a:ext cx="16029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t>Time</a:t>
            </a:r>
            <a:endParaRPr sz="2600"/>
          </a:p>
        </p:txBody>
      </p:sp>
      <p:sp>
        <p:nvSpPr>
          <p:cNvPr id="734" name="Google Shape;734;p75"/>
          <p:cNvSpPr txBox="1"/>
          <p:nvPr/>
        </p:nvSpPr>
        <p:spPr>
          <a:xfrm>
            <a:off x="5117850" y="3262700"/>
            <a:ext cx="27714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t>Emotion/Thought</a:t>
            </a:r>
            <a:endParaRPr sz="2200"/>
          </a:p>
          <a:p>
            <a:pPr marL="0" lvl="0" indent="0" algn="l" rtl="0">
              <a:spcBef>
                <a:spcPts val="0"/>
              </a:spcBef>
              <a:spcAft>
                <a:spcPts val="0"/>
              </a:spcAft>
              <a:buNone/>
            </a:pPr>
            <a:endParaRPr sz="2200"/>
          </a:p>
        </p:txBody>
      </p:sp>
      <p:sp>
        <p:nvSpPr>
          <p:cNvPr id="735" name="Google Shape;735;p75"/>
          <p:cNvSpPr txBox="1"/>
          <p:nvPr/>
        </p:nvSpPr>
        <p:spPr>
          <a:xfrm>
            <a:off x="1821513" y="3262700"/>
            <a:ext cx="16029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Perceptual</a:t>
            </a:r>
            <a:endParaRPr sz="2200"/>
          </a:p>
          <a:p>
            <a:pPr marL="0" lvl="0" indent="0" algn="ctr" rtl="0">
              <a:spcBef>
                <a:spcPts val="0"/>
              </a:spcBef>
              <a:spcAft>
                <a:spcPts val="0"/>
              </a:spcAft>
              <a:buNone/>
            </a:pPr>
            <a:endParaRPr sz="2200"/>
          </a:p>
        </p:txBody>
      </p:sp>
      <p:pic>
        <p:nvPicPr>
          <p:cNvPr id="736" name="Google Shape;736;p75"/>
          <p:cNvPicPr preferRelativeResize="0"/>
          <p:nvPr/>
        </p:nvPicPr>
        <p:blipFill>
          <a:blip r:embed="rId4">
            <a:alphaModFix/>
          </a:blip>
          <a:stretch>
            <a:fillRect/>
          </a:stretch>
        </p:blipFill>
        <p:spPr>
          <a:xfrm>
            <a:off x="265163" y="1965525"/>
            <a:ext cx="1665675" cy="1353725"/>
          </a:xfrm>
          <a:prstGeom prst="rect">
            <a:avLst/>
          </a:prstGeom>
          <a:noFill/>
          <a:ln>
            <a:noFill/>
          </a:ln>
        </p:spPr>
      </p:pic>
      <p:pic>
        <p:nvPicPr>
          <p:cNvPr id="737" name="Google Shape;737;p75"/>
          <p:cNvPicPr preferRelativeResize="0"/>
          <p:nvPr/>
        </p:nvPicPr>
        <p:blipFill rotWithShape="1">
          <a:blip r:embed="rId5">
            <a:alphaModFix/>
          </a:blip>
          <a:srcRect r="5204" b="10128"/>
          <a:stretch/>
        </p:blipFill>
        <p:spPr>
          <a:xfrm>
            <a:off x="6806688" y="1910087"/>
            <a:ext cx="1430450" cy="1464599"/>
          </a:xfrm>
          <a:prstGeom prst="rect">
            <a:avLst/>
          </a:prstGeom>
          <a:noFill/>
          <a:ln>
            <a:noFill/>
          </a:ln>
        </p:spPr>
      </p:pic>
      <p:pic>
        <p:nvPicPr>
          <p:cNvPr id="738" name="Google Shape;738;p75"/>
          <p:cNvPicPr preferRelativeResize="0"/>
          <p:nvPr/>
        </p:nvPicPr>
        <p:blipFill>
          <a:blip r:embed="rId6">
            <a:alphaModFix/>
          </a:blip>
          <a:stretch>
            <a:fillRect/>
          </a:stretch>
        </p:blipFill>
        <p:spPr>
          <a:xfrm>
            <a:off x="3286062" y="1990650"/>
            <a:ext cx="2271525" cy="1272050"/>
          </a:xfrm>
          <a:prstGeom prst="rect">
            <a:avLst/>
          </a:prstGeom>
          <a:noFill/>
          <a:ln>
            <a:noFill/>
          </a:ln>
        </p:spPr>
      </p:pic>
      <p:pic>
        <p:nvPicPr>
          <p:cNvPr id="739" name="Google Shape;739;p75"/>
          <p:cNvPicPr preferRelativeResize="0"/>
          <p:nvPr/>
        </p:nvPicPr>
        <p:blipFill rotWithShape="1">
          <a:blip r:embed="rId7">
            <a:alphaModFix/>
          </a:blip>
          <a:srcRect l="25744" t="13091" b="16445"/>
          <a:stretch/>
        </p:blipFill>
        <p:spPr>
          <a:xfrm>
            <a:off x="1671964" y="3726500"/>
            <a:ext cx="1902019" cy="1353725"/>
          </a:xfrm>
          <a:prstGeom prst="rect">
            <a:avLst/>
          </a:prstGeom>
          <a:noFill/>
          <a:ln>
            <a:noFill/>
          </a:ln>
        </p:spPr>
      </p:pic>
      <p:pic>
        <p:nvPicPr>
          <p:cNvPr id="740" name="Google Shape;740;p75"/>
          <p:cNvPicPr preferRelativeResize="0"/>
          <p:nvPr/>
        </p:nvPicPr>
        <p:blipFill rotWithShape="1">
          <a:blip r:embed="rId8">
            <a:alphaModFix/>
          </a:blip>
          <a:srcRect l="25991" b="33563"/>
          <a:stretch/>
        </p:blipFill>
        <p:spPr>
          <a:xfrm>
            <a:off x="5452375" y="3726500"/>
            <a:ext cx="2102350" cy="1353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1"/>
                                        </p:tgtEl>
                                        <p:attrNameLst>
                                          <p:attrName>style.visibility</p:attrName>
                                        </p:attrNameLst>
                                      </p:cBhvr>
                                      <p:to>
                                        <p:strVal val="visible"/>
                                      </p:to>
                                    </p:set>
                                    <p:animEffect transition="in" filter="fade">
                                      <p:cBhvr>
                                        <p:cTn id="7" dur="1000"/>
                                        <p:tgtEl>
                                          <p:spTgt spid="731"/>
                                        </p:tgtEl>
                                      </p:cBhvr>
                                    </p:animEffect>
                                  </p:childTnLst>
                                </p:cTn>
                              </p:par>
                              <p:par>
                                <p:cTn id="8" presetID="10" presetClass="entr" presetSubtype="0" fill="hold" nodeType="withEffect">
                                  <p:stCondLst>
                                    <p:cond delay="0"/>
                                  </p:stCondLst>
                                  <p:childTnLst>
                                    <p:set>
                                      <p:cBhvr>
                                        <p:cTn id="9" dur="1" fill="hold">
                                          <p:stCondLst>
                                            <p:cond delay="0"/>
                                          </p:stCondLst>
                                        </p:cTn>
                                        <p:tgtEl>
                                          <p:spTgt spid="736"/>
                                        </p:tgtEl>
                                        <p:attrNameLst>
                                          <p:attrName>style.visibility</p:attrName>
                                        </p:attrNameLst>
                                      </p:cBhvr>
                                      <p:to>
                                        <p:strVal val="visible"/>
                                      </p:to>
                                    </p:set>
                                    <p:animEffect transition="in" filter="fade">
                                      <p:cBhvr>
                                        <p:cTn id="10" dur="1000"/>
                                        <p:tgtEl>
                                          <p:spTgt spid="7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32"/>
                                        </p:tgtEl>
                                        <p:attrNameLst>
                                          <p:attrName>style.visibility</p:attrName>
                                        </p:attrNameLst>
                                      </p:cBhvr>
                                      <p:to>
                                        <p:strVal val="visible"/>
                                      </p:to>
                                    </p:set>
                                    <p:animEffect transition="in" filter="fade">
                                      <p:cBhvr>
                                        <p:cTn id="15" dur="2400"/>
                                        <p:tgtEl>
                                          <p:spTgt spid="732"/>
                                        </p:tgtEl>
                                      </p:cBhvr>
                                    </p:animEffect>
                                  </p:childTnLst>
                                </p:cTn>
                              </p:par>
                              <p:par>
                                <p:cTn id="16" presetID="10" presetClass="entr" presetSubtype="0" fill="hold" nodeType="withEffect">
                                  <p:stCondLst>
                                    <p:cond delay="0"/>
                                  </p:stCondLst>
                                  <p:childTnLst>
                                    <p:set>
                                      <p:cBhvr>
                                        <p:cTn id="17" dur="1" fill="hold">
                                          <p:stCondLst>
                                            <p:cond delay="0"/>
                                          </p:stCondLst>
                                        </p:cTn>
                                        <p:tgtEl>
                                          <p:spTgt spid="738"/>
                                        </p:tgtEl>
                                        <p:attrNameLst>
                                          <p:attrName>style.visibility</p:attrName>
                                        </p:attrNameLst>
                                      </p:cBhvr>
                                      <p:to>
                                        <p:strVal val="visible"/>
                                      </p:to>
                                    </p:set>
                                    <p:animEffect transition="in" filter="fade">
                                      <p:cBhvr>
                                        <p:cTn id="18" dur="2600"/>
                                        <p:tgtEl>
                                          <p:spTgt spid="7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3"/>
                                        </p:tgtEl>
                                        <p:attrNameLst>
                                          <p:attrName>style.visibility</p:attrName>
                                        </p:attrNameLst>
                                      </p:cBhvr>
                                      <p:to>
                                        <p:strVal val="visible"/>
                                      </p:to>
                                    </p:set>
                                    <p:animEffect transition="in" filter="fade">
                                      <p:cBhvr>
                                        <p:cTn id="23" dur="2400"/>
                                        <p:tgtEl>
                                          <p:spTgt spid="733"/>
                                        </p:tgtEl>
                                      </p:cBhvr>
                                    </p:animEffect>
                                  </p:childTnLst>
                                </p:cTn>
                              </p:par>
                              <p:par>
                                <p:cTn id="24" presetID="10" presetClass="entr" presetSubtype="0" fill="hold" nodeType="withEffect">
                                  <p:stCondLst>
                                    <p:cond delay="0"/>
                                  </p:stCondLst>
                                  <p:childTnLst>
                                    <p:set>
                                      <p:cBhvr>
                                        <p:cTn id="25" dur="1" fill="hold">
                                          <p:stCondLst>
                                            <p:cond delay="0"/>
                                          </p:stCondLst>
                                        </p:cTn>
                                        <p:tgtEl>
                                          <p:spTgt spid="737"/>
                                        </p:tgtEl>
                                        <p:attrNameLst>
                                          <p:attrName>style.visibility</p:attrName>
                                        </p:attrNameLst>
                                      </p:cBhvr>
                                      <p:to>
                                        <p:strVal val="visible"/>
                                      </p:to>
                                    </p:set>
                                    <p:animEffect transition="in" filter="fade">
                                      <p:cBhvr>
                                        <p:cTn id="26" dur="2600"/>
                                        <p:tgtEl>
                                          <p:spTgt spid="7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35"/>
                                        </p:tgtEl>
                                        <p:attrNameLst>
                                          <p:attrName>style.visibility</p:attrName>
                                        </p:attrNameLst>
                                      </p:cBhvr>
                                      <p:to>
                                        <p:strVal val="visible"/>
                                      </p:to>
                                    </p:set>
                                    <p:animEffect transition="in" filter="fade">
                                      <p:cBhvr>
                                        <p:cTn id="31" dur="2700"/>
                                        <p:tgtEl>
                                          <p:spTgt spid="735"/>
                                        </p:tgtEl>
                                      </p:cBhvr>
                                    </p:animEffect>
                                  </p:childTnLst>
                                </p:cTn>
                              </p:par>
                              <p:par>
                                <p:cTn id="32" presetID="10" presetClass="entr" presetSubtype="0" fill="hold" nodeType="withEffect">
                                  <p:stCondLst>
                                    <p:cond delay="0"/>
                                  </p:stCondLst>
                                  <p:childTnLst>
                                    <p:set>
                                      <p:cBhvr>
                                        <p:cTn id="33" dur="1" fill="hold">
                                          <p:stCondLst>
                                            <p:cond delay="0"/>
                                          </p:stCondLst>
                                        </p:cTn>
                                        <p:tgtEl>
                                          <p:spTgt spid="739"/>
                                        </p:tgtEl>
                                        <p:attrNameLst>
                                          <p:attrName>style.visibility</p:attrName>
                                        </p:attrNameLst>
                                      </p:cBhvr>
                                      <p:to>
                                        <p:strVal val="visible"/>
                                      </p:to>
                                    </p:set>
                                    <p:animEffect transition="in" filter="fade">
                                      <p:cBhvr>
                                        <p:cTn id="34" dur="2400"/>
                                        <p:tgtEl>
                                          <p:spTgt spid="7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34"/>
                                        </p:tgtEl>
                                        <p:attrNameLst>
                                          <p:attrName>style.visibility</p:attrName>
                                        </p:attrNameLst>
                                      </p:cBhvr>
                                      <p:to>
                                        <p:strVal val="visible"/>
                                      </p:to>
                                    </p:set>
                                    <p:animEffect transition="in" filter="fade">
                                      <p:cBhvr>
                                        <p:cTn id="39" dur="2900"/>
                                        <p:tgtEl>
                                          <p:spTgt spid="734"/>
                                        </p:tgtEl>
                                      </p:cBhvr>
                                    </p:animEffect>
                                  </p:childTnLst>
                                </p:cTn>
                              </p:par>
                              <p:par>
                                <p:cTn id="40" presetID="10" presetClass="entr" presetSubtype="0" fill="hold" nodeType="withEffect">
                                  <p:stCondLst>
                                    <p:cond delay="0"/>
                                  </p:stCondLst>
                                  <p:childTnLst>
                                    <p:set>
                                      <p:cBhvr>
                                        <p:cTn id="41" dur="1" fill="hold">
                                          <p:stCondLst>
                                            <p:cond delay="0"/>
                                          </p:stCondLst>
                                        </p:cTn>
                                        <p:tgtEl>
                                          <p:spTgt spid="740"/>
                                        </p:tgtEl>
                                        <p:attrNameLst>
                                          <p:attrName>style.visibility</p:attrName>
                                        </p:attrNameLst>
                                      </p:cBhvr>
                                      <p:to>
                                        <p:strVal val="visible"/>
                                      </p:to>
                                    </p:set>
                                    <p:animEffect transition="in" filter="fade">
                                      <p:cBhvr>
                                        <p:cTn id="42" dur="10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scored Haunted House transcript</a:t>
            </a:r>
            <a:endParaRPr/>
          </a:p>
        </p:txBody>
      </p:sp>
      <p:pic>
        <p:nvPicPr>
          <p:cNvPr id="746" name="Google Shape;746;p76"/>
          <p:cNvPicPr preferRelativeResize="0"/>
          <p:nvPr/>
        </p:nvPicPr>
        <p:blipFill>
          <a:blip r:embed="rId3">
            <a:alphaModFix/>
          </a:blip>
          <a:stretch>
            <a:fillRect/>
          </a:stretch>
        </p:blipFill>
        <p:spPr>
          <a:xfrm>
            <a:off x="152400" y="1170125"/>
            <a:ext cx="8504165"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7"/>
          <p:cNvSpPr txBox="1">
            <a:spLocks noGrp="1"/>
          </p:cNvSpPr>
          <p:nvPr>
            <p:ph type="title"/>
          </p:nvPr>
        </p:nvSpPr>
        <p:spPr>
          <a:xfrm>
            <a:off x="311700" y="229850"/>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300"/>
              <a:t>Episode-specific memory persists across contexts.</a:t>
            </a:r>
            <a:endParaRPr sz="2300"/>
          </a:p>
        </p:txBody>
      </p:sp>
      <p:pic>
        <p:nvPicPr>
          <p:cNvPr id="752" name="Google Shape;752;p77"/>
          <p:cNvPicPr preferRelativeResize="0"/>
          <p:nvPr/>
        </p:nvPicPr>
        <p:blipFill>
          <a:blip r:embed="rId3">
            <a:alphaModFix/>
          </a:blip>
          <a:stretch>
            <a:fillRect/>
          </a:stretch>
        </p:blipFill>
        <p:spPr>
          <a:xfrm>
            <a:off x="1855287" y="774225"/>
            <a:ext cx="5433426" cy="3595049"/>
          </a:xfrm>
          <a:prstGeom prst="rect">
            <a:avLst/>
          </a:prstGeom>
          <a:noFill/>
          <a:ln>
            <a:noFill/>
          </a:ln>
        </p:spPr>
      </p:pic>
      <p:sp>
        <p:nvSpPr>
          <p:cNvPr id="753" name="Google Shape;753;p77"/>
          <p:cNvSpPr txBox="1"/>
          <p:nvPr/>
        </p:nvSpPr>
        <p:spPr>
          <a:xfrm>
            <a:off x="1378200" y="4581025"/>
            <a:ext cx="7344000" cy="8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300">
                <a:solidFill>
                  <a:schemeClr val="dk1"/>
                </a:solidFill>
              </a:rPr>
              <a:t>Context does not affect the proportion of internal details to all details (t(46)=.49, p=.71).  </a:t>
            </a:r>
            <a:endParaRPr sz="1300">
              <a:solidFill>
                <a:schemeClr val="dk1"/>
              </a:solidFill>
            </a:endParaRPr>
          </a:p>
          <a:p>
            <a:pPr marL="0" marR="0" lvl="0" indent="0" algn="l" rtl="0">
              <a:lnSpc>
                <a:spcPct val="100000"/>
              </a:lnSpc>
              <a:spcBef>
                <a:spcPts val="0"/>
              </a:spcBef>
              <a:spcAft>
                <a:spcPts val="0"/>
              </a:spcAft>
              <a:buNone/>
            </a:pPr>
            <a:r>
              <a:rPr lang="en" sz="1300">
                <a:solidFill>
                  <a:schemeClr val="dk1"/>
                </a:solidFill>
              </a:rPr>
              <a:t>HH (M=.85, SD =.08), Lab (M=.85, SD =.12).</a:t>
            </a:r>
            <a:endParaRPr sz="1300">
              <a:solidFill>
                <a:schemeClr val="dk1"/>
              </a:solidFill>
            </a:endParaRPr>
          </a:p>
          <a:p>
            <a:pPr marL="0" marR="0" lvl="0" indent="0" algn="l" rtl="0">
              <a:lnSpc>
                <a:spcPct val="100000"/>
              </a:lnSpc>
              <a:spcBef>
                <a:spcPts val="0"/>
              </a:spcBef>
              <a:spcAft>
                <a:spcPts val="0"/>
              </a:spcAft>
              <a:buNone/>
            </a:pPr>
            <a:endParaRPr sz="1300">
              <a:solidFill>
                <a:schemeClr val="dk1"/>
              </a:solidFill>
            </a:endParaRPr>
          </a:p>
          <a:p>
            <a:pPr marL="0" marR="0" lvl="0" indent="0" algn="l" rtl="0">
              <a:lnSpc>
                <a:spcPct val="100000"/>
              </a:lnSpc>
              <a:spcBef>
                <a:spcPts val="0"/>
              </a:spcBef>
              <a:spcAft>
                <a:spcPts val="0"/>
              </a:spcAft>
              <a:buNone/>
            </a:pPr>
            <a:endParaRPr sz="1300">
              <a:solidFill>
                <a:schemeClr val="dk1"/>
              </a:solidFill>
            </a:endParaRPr>
          </a:p>
          <a:p>
            <a:pPr marL="0" marR="0" lvl="0" indent="0" algn="l" rtl="0">
              <a:lnSpc>
                <a:spcPct val="100000"/>
              </a:lnSpc>
              <a:spcBef>
                <a:spcPts val="0"/>
              </a:spcBef>
              <a:spcAft>
                <a:spcPts val="0"/>
              </a:spcAft>
              <a:buNone/>
            </a:pPr>
            <a:endParaRPr sz="13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8"/>
          <p:cNvSpPr txBox="1">
            <a:spLocks noGrp="1"/>
          </p:cNvSpPr>
          <p:nvPr>
            <p:ph type="title"/>
          </p:nvPr>
        </p:nvSpPr>
        <p:spPr>
          <a:xfrm>
            <a:off x="311700" y="9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Context affects later memory for details in the perceptual field.</a:t>
            </a:r>
            <a:endParaRPr sz="2300"/>
          </a:p>
        </p:txBody>
      </p:sp>
      <p:pic>
        <p:nvPicPr>
          <p:cNvPr id="759" name="Google Shape;759;p78"/>
          <p:cNvPicPr preferRelativeResize="0"/>
          <p:nvPr/>
        </p:nvPicPr>
        <p:blipFill rotWithShape="1">
          <a:blip r:embed="rId3">
            <a:alphaModFix/>
          </a:blip>
          <a:srcRect t="-2712" r="50797" b="7854"/>
          <a:stretch/>
        </p:blipFill>
        <p:spPr>
          <a:xfrm>
            <a:off x="2646439" y="672475"/>
            <a:ext cx="3851113" cy="4064350"/>
          </a:xfrm>
          <a:prstGeom prst="rect">
            <a:avLst/>
          </a:prstGeom>
          <a:noFill/>
          <a:ln>
            <a:noFill/>
          </a:ln>
        </p:spPr>
      </p:pic>
      <p:sp>
        <p:nvSpPr>
          <p:cNvPr id="760" name="Google Shape;760;p78"/>
          <p:cNvSpPr txBox="1"/>
          <p:nvPr/>
        </p:nvSpPr>
        <p:spPr>
          <a:xfrm>
            <a:off x="1959850" y="4471000"/>
            <a:ext cx="6073200" cy="1147200"/>
          </a:xfrm>
          <a:prstGeom prst="rect">
            <a:avLst/>
          </a:prstGeom>
          <a:noFill/>
          <a:ln>
            <a:noFill/>
          </a:ln>
        </p:spPr>
        <p:txBody>
          <a:bodyPr spcFirstLastPara="1" wrap="square" lIns="91425" tIns="91425" rIns="91425" bIns="91425" anchor="t" anchorCtr="0">
            <a:noAutofit/>
          </a:bodyPr>
          <a:lstStyle/>
          <a:p>
            <a:pPr marL="0" lvl="0" indent="0" algn="l" rtl="0">
              <a:lnSpc>
                <a:spcPct val="98181"/>
              </a:lnSpc>
              <a:spcBef>
                <a:spcPts val="1000"/>
              </a:spcBef>
              <a:spcAft>
                <a:spcPts val="0"/>
              </a:spcAft>
              <a:buNone/>
            </a:pPr>
            <a:r>
              <a:rPr lang="en" sz="1100">
                <a:solidFill>
                  <a:schemeClr val="dk1"/>
                </a:solidFill>
                <a:latin typeface="Calibri"/>
                <a:ea typeface="Calibri"/>
                <a:cs typeface="Calibri"/>
                <a:sym typeface="Calibri"/>
              </a:rPr>
              <a:t>Context affects proportion of perceptual details recalled (t(44)=.49, </a:t>
            </a:r>
            <a:r>
              <a:rPr lang="en" sz="1100" i="1">
                <a:solidFill>
                  <a:schemeClr val="dk1"/>
                </a:solidFill>
                <a:latin typeface="Calibri"/>
                <a:ea typeface="Calibri"/>
                <a:cs typeface="Calibri"/>
                <a:sym typeface="Calibri"/>
              </a:rPr>
              <a:t>p</a:t>
            </a:r>
            <a:r>
              <a:rPr lang="en" sz="1100">
                <a:solidFill>
                  <a:schemeClr val="dk1"/>
                </a:solidFill>
                <a:latin typeface="Calibri"/>
                <a:ea typeface="Calibri"/>
                <a:cs typeface="Calibri"/>
                <a:sym typeface="Calibri"/>
              </a:rPr>
              <a:t>&lt;.001) where there is a higher proportion of perceptual details reported in HH (M=.5, SD=.11) than lab (M=.17, SD=.07)</a:t>
            </a:r>
            <a:endParaRPr sz="1100">
              <a:solidFill>
                <a:schemeClr val="dk1"/>
              </a:solidFill>
              <a:latin typeface="Calibri"/>
              <a:ea typeface="Calibri"/>
              <a:cs typeface="Calibri"/>
              <a:sym typeface="Calibri"/>
            </a:endParaRPr>
          </a:p>
        </p:txBody>
      </p:sp>
      <p:pic>
        <p:nvPicPr>
          <p:cNvPr id="761" name="Google Shape;761;p78"/>
          <p:cNvPicPr preferRelativeResize="0"/>
          <p:nvPr/>
        </p:nvPicPr>
        <p:blipFill rotWithShape="1">
          <a:blip r:embed="rId4">
            <a:alphaModFix/>
          </a:blip>
          <a:srcRect l="25744" t="13091" b="16445"/>
          <a:stretch/>
        </p:blipFill>
        <p:spPr>
          <a:xfrm>
            <a:off x="532764" y="1894887"/>
            <a:ext cx="1902019" cy="1353725"/>
          </a:xfrm>
          <a:prstGeom prst="rect">
            <a:avLst/>
          </a:prstGeom>
          <a:noFill/>
          <a:ln>
            <a:noFill/>
          </a:ln>
        </p:spPr>
      </p:pic>
      <p:pic>
        <p:nvPicPr>
          <p:cNvPr id="762" name="Google Shape;762;p78"/>
          <p:cNvPicPr preferRelativeResize="0"/>
          <p:nvPr/>
        </p:nvPicPr>
        <p:blipFill>
          <a:blip r:embed="rId5">
            <a:alphaModFix/>
          </a:blip>
          <a:stretch>
            <a:fillRect/>
          </a:stretch>
        </p:blipFill>
        <p:spPr>
          <a:xfrm>
            <a:off x="6974336" y="828525"/>
            <a:ext cx="1362920" cy="1107666"/>
          </a:xfrm>
          <a:prstGeom prst="rect">
            <a:avLst/>
          </a:prstGeom>
          <a:noFill/>
          <a:ln>
            <a:noFill/>
          </a:ln>
        </p:spPr>
      </p:pic>
      <p:pic>
        <p:nvPicPr>
          <p:cNvPr id="763" name="Google Shape;763;p78"/>
          <p:cNvPicPr preferRelativeResize="0"/>
          <p:nvPr/>
        </p:nvPicPr>
        <p:blipFill rotWithShape="1">
          <a:blip r:embed="rId6">
            <a:alphaModFix/>
          </a:blip>
          <a:srcRect r="5204" b="10128"/>
          <a:stretch/>
        </p:blipFill>
        <p:spPr>
          <a:xfrm>
            <a:off x="7166816" y="3116588"/>
            <a:ext cx="1170450" cy="1198387"/>
          </a:xfrm>
          <a:prstGeom prst="rect">
            <a:avLst/>
          </a:prstGeom>
          <a:noFill/>
          <a:ln>
            <a:noFill/>
          </a:ln>
        </p:spPr>
      </p:pic>
      <p:pic>
        <p:nvPicPr>
          <p:cNvPr id="764" name="Google Shape;764;p78"/>
          <p:cNvPicPr preferRelativeResize="0"/>
          <p:nvPr/>
        </p:nvPicPr>
        <p:blipFill>
          <a:blip r:embed="rId7">
            <a:alphaModFix/>
          </a:blip>
          <a:stretch>
            <a:fillRect/>
          </a:stretch>
        </p:blipFill>
        <p:spPr>
          <a:xfrm>
            <a:off x="6752327" y="2075741"/>
            <a:ext cx="1858650" cy="1040836"/>
          </a:xfrm>
          <a:prstGeom prst="rect">
            <a:avLst/>
          </a:prstGeom>
          <a:noFill/>
          <a:ln>
            <a:noFill/>
          </a:ln>
        </p:spPr>
      </p:pic>
      <p:pic>
        <p:nvPicPr>
          <p:cNvPr id="765" name="Google Shape;765;p78"/>
          <p:cNvPicPr preferRelativeResize="0"/>
          <p:nvPr/>
        </p:nvPicPr>
        <p:blipFill>
          <a:blip r:embed="rId8">
            <a:alphaModFix/>
          </a:blip>
          <a:stretch>
            <a:fillRect/>
          </a:stretch>
        </p:blipFill>
        <p:spPr>
          <a:xfrm>
            <a:off x="4336400" y="1457700"/>
            <a:ext cx="981350" cy="324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9"/>
          <p:cNvSpPr txBox="1">
            <a:spLocks noGrp="1"/>
          </p:cNvSpPr>
          <p:nvPr>
            <p:ph type="title"/>
          </p:nvPr>
        </p:nvSpPr>
        <p:spPr>
          <a:xfrm>
            <a:off x="311700" y="-46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Context affects memory for perceptual details and overarching patterns in detail differences.</a:t>
            </a:r>
            <a:endParaRPr sz="2200"/>
          </a:p>
        </p:txBody>
      </p:sp>
      <p:pic>
        <p:nvPicPr>
          <p:cNvPr id="771" name="Google Shape;771;p79"/>
          <p:cNvPicPr preferRelativeResize="0"/>
          <p:nvPr/>
        </p:nvPicPr>
        <p:blipFill>
          <a:blip r:embed="rId3">
            <a:alphaModFix/>
          </a:blip>
          <a:stretch>
            <a:fillRect/>
          </a:stretch>
        </p:blipFill>
        <p:spPr>
          <a:xfrm>
            <a:off x="1723262" y="814000"/>
            <a:ext cx="5697476" cy="3934324"/>
          </a:xfrm>
          <a:prstGeom prst="rect">
            <a:avLst/>
          </a:prstGeom>
          <a:noFill/>
          <a:ln>
            <a:noFill/>
          </a:ln>
        </p:spPr>
      </p:pic>
      <p:sp>
        <p:nvSpPr>
          <p:cNvPr id="772" name="Google Shape;772;p79"/>
          <p:cNvSpPr txBox="1"/>
          <p:nvPr/>
        </p:nvSpPr>
        <p:spPr>
          <a:xfrm>
            <a:off x="1814775" y="4541800"/>
            <a:ext cx="6415200" cy="748500"/>
          </a:xfrm>
          <a:prstGeom prst="rect">
            <a:avLst/>
          </a:prstGeom>
          <a:noFill/>
          <a:ln>
            <a:noFill/>
          </a:ln>
        </p:spPr>
        <p:txBody>
          <a:bodyPr spcFirstLastPara="1" wrap="square" lIns="91425" tIns="91425" rIns="91425" bIns="91425" anchor="t" anchorCtr="0">
            <a:noAutofit/>
          </a:bodyPr>
          <a:lstStyle/>
          <a:p>
            <a:pPr marL="0" lvl="0" indent="0" algn="l" rtl="0">
              <a:lnSpc>
                <a:spcPct val="98181"/>
              </a:lnSpc>
              <a:spcBef>
                <a:spcPts val="1000"/>
              </a:spcBef>
              <a:spcAft>
                <a:spcPts val="0"/>
              </a:spcAft>
              <a:buNone/>
            </a:pPr>
            <a:r>
              <a:rPr lang="en" sz="1100">
                <a:solidFill>
                  <a:schemeClr val="dk1"/>
                </a:solidFill>
              </a:rPr>
              <a:t>Individuals in the haunted house reported significantly more perceptual details (n = 2732, percentage = 42.5%) than would be expected by chance, χ2(4, N = 5952) = 3900.107, p&lt;.001).</a:t>
            </a:r>
            <a:endParaRPr sz="1300">
              <a:solidFill>
                <a:schemeClr val="dk1"/>
              </a:solidFill>
            </a:endParaRPr>
          </a:p>
          <a:p>
            <a:pPr marL="0" lvl="0" indent="0" algn="l" rtl="0">
              <a:spcBef>
                <a:spcPts val="0"/>
              </a:spcBef>
              <a:spcAft>
                <a:spcPts val="0"/>
              </a:spcAft>
              <a:buNone/>
            </a:pPr>
            <a:endParaRPr/>
          </a:p>
        </p:txBody>
      </p:sp>
      <p:pic>
        <p:nvPicPr>
          <p:cNvPr id="773" name="Google Shape;773;p79"/>
          <p:cNvPicPr preferRelativeResize="0"/>
          <p:nvPr/>
        </p:nvPicPr>
        <p:blipFill>
          <a:blip r:embed="rId4">
            <a:alphaModFix/>
          </a:blip>
          <a:stretch>
            <a:fillRect/>
          </a:stretch>
        </p:blipFill>
        <p:spPr>
          <a:xfrm>
            <a:off x="2313470" y="898950"/>
            <a:ext cx="920983" cy="748500"/>
          </a:xfrm>
          <a:prstGeom prst="rect">
            <a:avLst/>
          </a:prstGeom>
          <a:noFill/>
          <a:ln>
            <a:noFill/>
          </a:ln>
        </p:spPr>
      </p:pic>
      <p:pic>
        <p:nvPicPr>
          <p:cNvPr id="774" name="Google Shape;774;p79"/>
          <p:cNvPicPr preferRelativeResize="0"/>
          <p:nvPr/>
        </p:nvPicPr>
        <p:blipFill rotWithShape="1">
          <a:blip r:embed="rId5">
            <a:alphaModFix/>
          </a:blip>
          <a:srcRect r="5204" b="10128"/>
          <a:stretch/>
        </p:blipFill>
        <p:spPr>
          <a:xfrm>
            <a:off x="6505868" y="3338806"/>
            <a:ext cx="661677" cy="677476"/>
          </a:xfrm>
          <a:prstGeom prst="rect">
            <a:avLst/>
          </a:prstGeom>
          <a:noFill/>
          <a:ln>
            <a:noFill/>
          </a:ln>
        </p:spPr>
      </p:pic>
      <p:pic>
        <p:nvPicPr>
          <p:cNvPr id="775" name="Google Shape;775;p79"/>
          <p:cNvPicPr preferRelativeResize="0"/>
          <p:nvPr/>
        </p:nvPicPr>
        <p:blipFill>
          <a:blip r:embed="rId6">
            <a:alphaModFix/>
          </a:blip>
          <a:stretch>
            <a:fillRect/>
          </a:stretch>
        </p:blipFill>
        <p:spPr>
          <a:xfrm>
            <a:off x="5296081" y="2967964"/>
            <a:ext cx="1209800" cy="677486"/>
          </a:xfrm>
          <a:prstGeom prst="rect">
            <a:avLst/>
          </a:prstGeom>
          <a:noFill/>
          <a:ln>
            <a:noFill/>
          </a:ln>
        </p:spPr>
      </p:pic>
      <p:pic>
        <p:nvPicPr>
          <p:cNvPr id="776" name="Google Shape;776;p79"/>
          <p:cNvPicPr preferRelativeResize="0"/>
          <p:nvPr/>
        </p:nvPicPr>
        <p:blipFill rotWithShape="1">
          <a:blip r:embed="rId7">
            <a:alphaModFix/>
          </a:blip>
          <a:srcRect l="25744" t="13091" b="16445"/>
          <a:stretch/>
        </p:blipFill>
        <p:spPr>
          <a:xfrm>
            <a:off x="4272646" y="1547450"/>
            <a:ext cx="1209800" cy="861051"/>
          </a:xfrm>
          <a:prstGeom prst="rect">
            <a:avLst/>
          </a:prstGeom>
          <a:noFill/>
          <a:ln>
            <a:noFill/>
          </a:ln>
        </p:spPr>
      </p:pic>
      <p:pic>
        <p:nvPicPr>
          <p:cNvPr id="777" name="Google Shape;777;p79"/>
          <p:cNvPicPr preferRelativeResize="0"/>
          <p:nvPr/>
        </p:nvPicPr>
        <p:blipFill rotWithShape="1">
          <a:blip r:embed="rId8">
            <a:alphaModFix/>
          </a:blip>
          <a:srcRect l="25991" b="33563"/>
          <a:stretch/>
        </p:blipFill>
        <p:spPr>
          <a:xfrm>
            <a:off x="3234450" y="2786587"/>
            <a:ext cx="1038188" cy="668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pic>
        <p:nvPicPr>
          <p:cNvPr id="782" name="Google Shape;782;p80"/>
          <p:cNvPicPr preferRelativeResize="0"/>
          <p:nvPr/>
        </p:nvPicPr>
        <p:blipFill>
          <a:blip r:embed="rId3">
            <a:alphaModFix/>
          </a:blip>
          <a:stretch>
            <a:fillRect/>
          </a:stretch>
        </p:blipFill>
        <p:spPr>
          <a:xfrm>
            <a:off x="375988" y="152400"/>
            <a:ext cx="8392032" cy="5143501"/>
          </a:xfrm>
          <a:prstGeom prst="rect">
            <a:avLst/>
          </a:prstGeom>
          <a:noFill/>
          <a:ln>
            <a:noFill/>
          </a:ln>
        </p:spPr>
      </p:pic>
      <p:pic>
        <p:nvPicPr>
          <p:cNvPr id="783" name="Google Shape;783;p80"/>
          <p:cNvPicPr preferRelativeResize="0"/>
          <p:nvPr/>
        </p:nvPicPr>
        <p:blipFill>
          <a:blip r:embed="rId4">
            <a:alphaModFix/>
          </a:blip>
          <a:stretch>
            <a:fillRect/>
          </a:stretch>
        </p:blipFill>
        <p:spPr>
          <a:xfrm>
            <a:off x="6220250" y="4507625"/>
            <a:ext cx="635875" cy="635875"/>
          </a:xfrm>
          <a:prstGeom prst="rect">
            <a:avLst/>
          </a:prstGeom>
          <a:noFill/>
          <a:ln>
            <a:noFill/>
          </a:ln>
        </p:spPr>
      </p:pic>
      <p:pic>
        <p:nvPicPr>
          <p:cNvPr id="784" name="Google Shape;784;p80"/>
          <p:cNvPicPr preferRelativeResize="0"/>
          <p:nvPr/>
        </p:nvPicPr>
        <p:blipFill rotWithShape="1">
          <a:blip r:embed="rId5">
            <a:alphaModFix/>
          </a:blip>
          <a:srcRect l="25744" t="13091" b="16445"/>
          <a:stretch/>
        </p:blipFill>
        <p:spPr>
          <a:xfrm>
            <a:off x="4687950" y="1874700"/>
            <a:ext cx="1401326" cy="997400"/>
          </a:xfrm>
          <a:prstGeom prst="rect">
            <a:avLst/>
          </a:prstGeom>
          <a:noFill/>
          <a:ln>
            <a:noFill/>
          </a:ln>
        </p:spPr>
      </p:pic>
      <p:pic>
        <p:nvPicPr>
          <p:cNvPr id="785" name="Google Shape;785;p80"/>
          <p:cNvPicPr preferRelativeResize="0"/>
          <p:nvPr/>
        </p:nvPicPr>
        <p:blipFill rotWithShape="1">
          <a:blip r:embed="rId5">
            <a:alphaModFix/>
          </a:blip>
          <a:srcRect l="25744" t="13091" b="16445"/>
          <a:stretch/>
        </p:blipFill>
        <p:spPr>
          <a:xfrm>
            <a:off x="4687950" y="3257050"/>
            <a:ext cx="1401326" cy="997400"/>
          </a:xfrm>
          <a:prstGeom prst="rect">
            <a:avLst/>
          </a:prstGeom>
          <a:noFill/>
          <a:ln>
            <a:noFill/>
          </a:ln>
        </p:spPr>
      </p:pic>
      <p:pic>
        <p:nvPicPr>
          <p:cNvPr id="786" name="Google Shape;786;p80"/>
          <p:cNvPicPr preferRelativeResize="0"/>
          <p:nvPr/>
        </p:nvPicPr>
        <p:blipFill rotWithShape="1">
          <a:blip r:embed="rId6">
            <a:alphaModFix/>
          </a:blip>
          <a:srcRect r="5204" b="10128"/>
          <a:stretch/>
        </p:blipFill>
        <p:spPr>
          <a:xfrm>
            <a:off x="7750400" y="1814651"/>
            <a:ext cx="756400" cy="774449"/>
          </a:xfrm>
          <a:prstGeom prst="rect">
            <a:avLst/>
          </a:prstGeom>
          <a:noFill/>
          <a:ln>
            <a:noFill/>
          </a:ln>
        </p:spPr>
      </p:pic>
      <p:pic>
        <p:nvPicPr>
          <p:cNvPr id="787" name="Google Shape;787;p80"/>
          <p:cNvPicPr preferRelativeResize="0"/>
          <p:nvPr/>
        </p:nvPicPr>
        <p:blipFill>
          <a:blip r:embed="rId7">
            <a:alphaModFix/>
          </a:blip>
          <a:stretch>
            <a:fillRect/>
          </a:stretch>
        </p:blipFill>
        <p:spPr>
          <a:xfrm>
            <a:off x="7095125" y="2391787"/>
            <a:ext cx="952925" cy="533621"/>
          </a:xfrm>
          <a:prstGeom prst="rect">
            <a:avLst/>
          </a:prstGeom>
          <a:noFill/>
          <a:ln>
            <a:noFill/>
          </a:ln>
        </p:spPr>
      </p:pic>
      <p:pic>
        <p:nvPicPr>
          <p:cNvPr id="788" name="Google Shape;788;p80"/>
          <p:cNvPicPr preferRelativeResize="0"/>
          <p:nvPr/>
        </p:nvPicPr>
        <p:blipFill>
          <a:blip r:embed="rId8">
            <a:alphaModFix/>
          </a:blip>
          <a:stretch>
            <a:fillRect/>
          </a:stretch>
        </p:blipFill>
        <p:spPr>
          <a:xfrm>
            <a:off x="6856128" y="1746900"/>
            <a:ext cx="952925" cy="774450"/>
          </a:xfrm>
          <a:prstGeom prst="rect">
            <a:avLst/>
          </a:prstGeom>
          <a:noFill/>
          <a:ln>
            <a:noFill/>
          </a:ln>
        </p:spPr>
      </p:pic>
      <p:pic>
        <p:nvPicPr>
          <p:cNvPr id="789" name="Google Shape;789;p80"/>
          <p:cNvPicPr preferRelativeResize="0"/>
          <p:nvPr/>
        </p:nvPicPr>
        <p:blipFill rotWithShape="1">
          <a:blip r:embed="rId6">
            <a:alphaModFix/>
          </a:blip>
          <a:srcRect r="5204" b="10128"/>
          <a:stretch/>
        </p:blipFill>
        <p:spPr>
          <a:xfrm>
            <a:off x="7882625" y="3234251"/>
            <a:ext cx="756400" cy="774449"/>
          </a:xfrm>
          <a:prstGeom prst="rect">
            <a:avLst/>
          </a:prstGeom>
          <a:noFill/>
          <a:ln>
            <a:noFill/>
          </a:ln>
        </p:spPr>
      </p:pic>
      <p:pic>
        <p:nvPicPr>
          <p:cNvPr id="790" name="Google Shape;790;p80"/>
          <p:cNvPicPr preferRelativeResize="0"/>
          <p:nvPr/>
        </p:nvPicPr>
        <p:blipFill>
          <a:blip r:embed="rId7">
            <a:alphaModFix/>
          </a:blip>
          <a:stretch>
            <a:fillRect/>
          </a:stretch>
        </p:blipFill>
        <p:spPr>
          <a:xfrm>
            <a:off x="7227350" y="3811387"/>
            <a:ext cx="952925" cy="533621"/>
          </a:xfrm>
          <a:prstGeom prst="rect">
            <a:avLst/>
          </a:prstGeom>
          <a:noFill/>
          <a:ln>
            <a:noFill/>
          </a:ln>
        </p:spPr>
      </p:pic>
      <p:pic>
        <p:nvPicPr>
          <p:cNvPr id="791" name="Google Shape;791;p80"/>
          <p:cNvPicPr preferRelativeResize="0"/>
          <p:nvPr/>
        </p:nvPicPr>
        <p:blipFill>
          <a:blip r:embed="rId8">
            <a:alphaModFix/>
          </a:blip>
          <a:stretch>
            <a:fillRect/>
          </a:stretch>
        </p:blipFill>
        <p:spPr>
          <a:xfrm>
            <a:off x="6988353" y="3166500"/>
            <a:ext cx="952925" cy="774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1"/>
          <p:cNvSpPr txBox="1">
            <a:spLocks noGrp="1"/>
          </p:cNvSpPr>
          <p:nvPr>
            <p:ph type="title"/>
          </p:nvPr>
        </p:nvSpPr>
        <p:spPr>
          <a:xfrm>
            <a:off x="311700" y="185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As arousal during encoding increases, later memories contain </a:t>
            </a:r>
            <a:r>
              <a:rPr lang="en" sz="2300" b="1" i="1"/>
              <a:t>less details.</a:t>
            </a:r>
            <a:endParaRPr sz="2300"/>
          </a:p>
        </p:txBody>
      </p:sp>
      <p:pic>
        <p:nvPicPr>
          <p:cNvPr id="797" name="Google Shape;797;p81"/>
          <p:cNvPicPr preferRelativeResize="0"/>
          <p:nvPr/>
        </p:nvPicPr>
        <p:blipFill>
          <a:blip r:embed="rId3">
            <a:alphaModFix/>
          </a:blip>
          <a:stretch>
            <a:fillRect/>
          </a:stretch>
        </p:blipFill>
        <p:spPr>
          <a:xfrm>
            <a:off x="9362800" y="3236825"/>
            <a:ext cx="4113224" cy="3570974"/>
          </a:xfrm>
          <a:prstGeom prst="rect">
            <a:avLst/>
          </a:prstGeom>
          <a:noFill/>
          <a:ln>
            <a:noFill/>
          </a:ln>
        </p:spPr>
      </p:pic>
      <p:sp>
        <p:nvSpPr>
          <p:cNvPr id="798" name="Google Shape;798;p81"/>
          <p:cNvSpPr txBox="1"/>
          <p:nvPr/>
        </p:nvSpPr>
        <p:spPr>
          <a:xfrm>
            <a:off x="1150725" y="4467013"/>
            <a:ext cx="7305300" cy="1110600"/>
          </a:xfrm>
          <a:prstGeom prst="rect">
            <a:avLst/>
          </a:prstGeom>
          <a:noFill/>
          <a:ln>
            <a:noFill/>
          </a:ln>
        </p:spPr>
        <p:txBody>
          <a:bodyPr spcFirstLastPara="1" wrap="square" lIns="91425" tIns="91425" rIns="91425" bIns="91425" anchor="t" anchorCtr="0">
            <a:noAutofit/>
          </a:bodyPr>
          <a:lstStyle/>
          <a:p>
            <a:pPr marL="0" lvl="0" indent="0" algn="l" rtl="0">
              <a:lnSpc>
                <a:spcPct val="98181"/>
              </a:lnSpc>
              <a:spcBef>
                <a:spcPts val="1000"/>
              </a:spcBef>
              <a:spcAft>
                <a:spcPts val="0"/>
              </a:spcAft>
              <a:buClr>
                <a:schemeClr val="dk1"/>
              </a:buClr>
              <a:buSzPts val="1100"/>
              <a:buFont typeface="Arial"/>
              <a:buNone/>
            </a:pPr>
            <a:r>
              <a:rPr lang="en" sz="1200">
                <a:solidFill>
                  <a:schemeClr val="dk1"/>
                </a:solidFill>
              </a:rPr>
              <a:t>A mixed-effects model shows that average HR affects the overall amount of details reported across HH and lab (χ2(1)=32.257, </a:t>
            </a:r>
            <a:r>
              <a:rPr lang="en" sz="1200" i="1">
                <a:solidFill>
                  <a:schemeClr val="dk1"/>
                </a:solidFill>
              </a:rPr>
              <a:t>p</a:t>
            </a:r>
            <a:r>
              <a:rPr lang="en" sz="1200">
                <a:solidFill>
                  <a:schemeClr val="dk1"/>
                </a:solidFill>
              </a:rPr>
              <a:t>&lt;.001), where increased arousal predicts a decrease in overall details recalled.</a:t>
            </a:r>
            <a:endParaRPr sz="1200">
              <a:solidFill>
                <a:schemeClr val="dk1"/>
              </a:solidFill>
            </a:endParaRPr>
          </a:p>
          <a:p>
            <a:pPr marL="0" lvl="0" indent="0" algn="l" rtl="0">
              <a:spcBef>
                <a:spcPts val="0"/>
              </a:spcBef>
              <a:spcAft>
                <a:spcPts val="0"/>
              </a:spcAft>
              <a:buNone/>
            </a:pPr>
            <a:endParaRPr sz="1200"/>
          </a:p>
        </p:txBody>
      </p:sp>
      <p:pic>
        <p:nvPicPr>
          <p:cNvPr id="799" name="Google Shape;799;p81"/>
          <p:cNvPicPr preferRelativeResize="0"/>
          <p:nvPr/>
        </p:nvPicPr>
        <p:blipFill>
          <a:blip r:embed="rId4">
            <a:alphaModFix/>
          </a:blip>
          <a:stretch>
            <a:fillRect/>
          </a:stretch>
        </p:blipFill>
        <p:spPr>
          <a:xfrm>
            <a:off x="2128250" y="670925"/>
            <a:ext cx="4404950" cy="39672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2"/>
          <p:cNvSpPr txBox="1">
            <a:spLocks noGrp="1"/>
          </p:cNvSpPr>
          <p:nvPr>
            <p:ph type="title"/>
          </p:nvPr>
        </p:nvSpPr>
        <p:spPr>
          <a:xfrm>
            <a:off x="311700" y="22227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300"/>
              <a:t>As arousal during encoding incrases, later memories contain a </a:t>
            </a:r>
            <a:r>
              <a:rPr lang="en" sz="2300" b="1" i="1"/>
              <a:t>higher proportion </a:t>
            </a:r>
            <a:r>
              <a:rPr lang="en" sz="2300"/>
              <a:t>of perceptual details.</a:t>
            </a:r>
            <a:endParaRPr sz="2300"/>
          </a:p>
        </p:txBody>
      </p:sp>
      <p:sp>
        <p:nvSpPr>
          <p:cNvPr id="805" name="Google Shape;805;p82"/>
          <p:cNvSpPr txBox="1"/>
          <p:nvPr/>
        </p:nvSpPr>
        <p:spPr>
          <a:xfrm>
            <a:off x="1139000" y="4627125"/>
            <a:ext cx="7286700" cy="26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A mixed-effects model shows that average HR affects perceptual detail bias across HH and lab (χ2(1)=6.934, p&lt;.01), where increased arousal predicts a higher proportion of perceptual details recalled.</a:t>
            </a:r>
            <a:endParaRPr sz="1000"/>
          </a:p>
          <a:p>
            <a:pPr marL="0" lvl="0" indent="0" algn="l" rtl="0">
              <a:spcBef>
                <a:spcPts val="0"/>
              </a:spcBef>
              <a:spcAft>
                <a:spcPts val="0"/>
              </a:spcAft>
              <a:buNone/>
            </a:pPr>
            <a:endParaRPr/>
          </a:p>
        </p:txBody>
      </p:sp>
      <p:pic>
        <p:nvPicPr>
          <p:cNvPr id="806" name="Google Shape;806;p82"/>
          <p:cNvPicPr preferRelativeResize="0"/>
          <p:nvPr/>
        </p:nvPicPr>
        <p:blipFill>
          <a:blip r:embed="rId3">
            <a:alphaModFix/>
          </a:blip>
          <a:stretch>
            <a:fillRect/>
          </a:stretch>
        </p:blipFill>
        <p:spPr>
          <a:xfrm>
            <a:off x="2372075" y="1058100"/>
            <a:ext cx="4046300" cy="3575099"/>
          </a:xfrm>
          <a:prstGeom prst="rect">
            <a:avLst/>
          </a:prstGeom>
          <a:noFill/>
          <a:ln>
            <a:noFill/>
          </a:ln>
        </p:spPr>
      </p:pic>
      <p:pic>
        <p:nvPicPr>
          <p:cNvPr id="807" name="Google Shape;807;p82"/>
          <p:cNvPicPr preferRelativeResize="0"/>
          <p:nvPr/>
        </p:nvPicPr>
        <p:blipFill rotWithShape="1">
          <a:blip r:embed="rId4">
            <a:alphaModFix/>
          </a:blip>
          <a:srcRect l="25744" t="13091" b="16445"/>
          <a:stretch/>
        </p:blipFill>
        <p:spPr>
          <a:xfrm>
            <a:off x="7065614" y="1058112"/>
            <a:ext cx="1902019" cy="1353725"/>
          </a:xfrm>
          <a:prstGeom prst="rect">
            <a:avLst/>
          </a:prstGeom>
          <a:noFill/>
          <a:ln>
            <a:noFill/>
          </a:ln>
        </p:spPr>
      </p:pic>
      <p:pic>
        <p:nvPicPr>
          <p:cNvPr id="808" name="Google Shape;808;p82"/>
          <p:cNvPicPr preferRelativeResize="0"/>
          <p:nvPr/>
        </p:nvPicPr>
        <p:blipFill>
          <a:blip r:embed="rId5">
            <a:alphaModFix/>
          </a:blip>
          <a:stretch>
            <a:fillRect/>
          </a:stretch>
        </p:blipFill>
        <p:spPr>
          <a:xfrm>
            <a:off x="7644030" y="2674961"/>
            <a:ext cx="1198020" cy="1198000"/>
          </a:xfrm>
          <a:prstGeom prst="rect">
            <a:avLst/>
          </a:prstGeom>
          <a:noFill/>
          <a:ln>
            <a:noFill/>
          </a:ln>
        </p:spPr>
      </p:pic>
      <p:cxnSp>
        <p:nvCxnSpPr>
          <p:cNvPr id="809" name="Google Shape;809;p82"/>
          <p:cNvCxnSpPr/>
          <p:nvPr/>
        </p:nvCxnSpPr>
        <p:spPr>
          <a:xfrm rot="10800000">
            <a:off x="7382742" y="2789594"/>
            <a:ext cx="19200" cy="968700"/>
          </a:xfrm>
          <a:prstGeom prst="straightConnector1">
            <a:avLst/>
          </a:prstGeom>
          <a:noFill/>
          <a:ln w="38100" cap="flat" cmpd="sng">
            <a:solidFill>
              <a:srgbClr val="AA1E1E"/>
            </a:solidFill>
            <a:prstDash val="solid"/>
            <a:round/>
            <a:headEnd type="non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p83"/>
          <p:cNvPicPr preferRelativeResize="0"/>
          <p:nvPr/>
        </p:nvPicPr>
        <p:blipFill rotWithShape="1">
          <a:blip r:embed="rId3">
            <a:alphaModFix/>
          </a:blip>
          <a:srcRect l="-260" r="259"/>
          <a:stretch/>
        </p:blipFill>
        <p:spPr>
          <a:xfrm>
            <a:off x="152400" y="152400"/>
            <a:ext cx="8794145"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819" name="Google Shape;819;p84"/>
          <p:cNvPicPr preferRelativeResize="0"/>
          <p:nvPr/>
        </p:nvPicPr>
        <p:blipFill>
          <a:blip r:embed="rId3">
            <a:alphaModFix amt="20000"/>
          </a:blip>
          <a:stretch>
            <a:fillRect/>
          </a:stretch>
        </p:blipFill>
        <p:spPr>
          <a:xfrm>
            <a:off x="0" y="-7"/>
            <a:ext cx="9144001" cy="5143500"/>
          </a:xfrm>
          <a:prstGeom prst="rect">
            <a:avLst/>
          </a:prstGeom>
          <a:noFill/>
          <a:ln>
            <a:noFill/>
          </a:ln>
        </p:spPr>
      </p:pic>
      <p:sp>
        <p:nvSpPr>
          <p:cNvPr id="820" name="Google Shape;820;p84"/>
          <p:cNvSpPr txBox="1"/>
          <p:nvPr/>
        </p:nvSpPr>
        <p:spPr>
          <a:xfrm>
            <a:off x="1676825" y="4701575"/>
            <a:ext cx="1307400" cy="4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When does emotion predict regulation?</a:t>
            </a:r>
            <a:endParaRPr sz="800"/>
          </a:p>
        </p:txBody>
      </p:sp>
      <p:sp>
        <p:nvSpPr>
          <p:cNvPr id="821" name="Google Shape;821;p84"/>
          <p:cNvSpPr txBox="1"/>
          <p:nvPr/>
        </p:nvSpPr>
        <p:spPr>
          <a:xfrm>
            <a:off x="3301825" y="1892475"/>
            <a:ext cx="19422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How does emotional and physiological arousal inform perceptions?</a:t>
            </a:r>
            <a:endParaRPr sz="800"/>
          </a:p>
        </p:txBody>
      </p:sp>
      <p:grpSp>
        <p:nvGrpSpPr>
          <p:cNvPr id="822" name="Google Shape;822;p84"/>
          <p:cNvGrpSpPr/>
          <p:nvPr/>
        </p:nvGrpSpPr>
        <p:grpSpPr>
          <a:xfrm>
            <a:off x="5169225" y="3035050"/>
            <a:ext cx="1942200" cy="2108450"/>
            <a:chOff x="5169225" y="3035050"/>
            <a:chExt cx="1942200" cy="2108450"/>
          </a:xfrm>
        </p:grpSpPr>
        <p:pic>
          <p:nvPicPr>
            <p:cNvPr id="823" name="Google Shape;823;p84"/>
            <p:cNvPicPr preferRelativeResize="0"/>
            <p:nvPr/>
          </p:nvPicPr>
          <p:blipFill rotWithShape="1">
            <a:blip r:embed="rId4">
              <a:alphaModFix/>
            </a:blip>
            <a:srcRect t="7009" r="6314" b="5700"/>
            <a:stretch/>
          </p:blipFill>
          <p:spPr>
            <a:xfrm>
              <a:off x="5205550" y="3035050"/>
              <a:ext cx="1869551" cy="1699500"/>
            </a:xfrm>
            <a:prstGeom prst="rect">
              <a:avLst/>
            </a:prstGeom>
            <a:noFill/>
            <a:ln>
              <a:noFill/>
            </a:ln>
          </p:spPr>
        </p:pic>
        <p:sp>
          <p:nvSpPr>
            <p:cNvPr id="824" name="Google Shape;824;p84"/>
            <p:cNvSpPr txBox="1"/>
            <p:nvPr/>
          </p:nvSpPr>
          <p:spPr>
            <a:xfrm>
              <a:off x="5169225" y="4711800"/>
              <a:ext cx="19422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How do emotion and arousal affect what you remember?</a:t>
              </a:r>
              <a:endParaRPr sz="800"/>
            </a:p>
          </p:txBody>
        </p:sp>
      </p:grpSp>
      <p:sp>
        <p:nvSpPr>
          <p:cNvPr id="825" name="Google Shape;825;p84"/>
          <p:cNvSpPr txBox="1"/>
          <p:nvPr/>
        </p:nvSpPr>
        <p:spPr>
          <a:xfrm>
            <a:off x="7012075" y="740625"/>
            <a:ext cx="1942200" cy="6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826" name="Google Shape;826;p84"/>
          <p:cNvSpPr txBox="1"/>
          <p:nvPr/>
        </p:nvSpPr>
        <p:spPr>
          <a:xfrm>
            <a:off x="262275" y="740625"/>
            <a:ext cx="2216700" cy="10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t>Project Introduction</a:t>
            </a:r>
            <a:endParaRPr b="1" u="sng"/>
          </a:p>
          <a:p>
            <a:pPr marL="0" lvl="0" indent="0" algn="ctr" rtl="0">
              <a:spcBef>
                <a:spcPts val="0"/>
              </a:spcBef>
              <a:spcAft>
                <a:spcPts val="0"/>
              </a:spcAft>
              <a:buNone/>
            </a:pPr>
            <a:r>
              <a:rPr lang="en"/>
              <a:t>Rationale</a:t>
            </a:r>
            <a:endParaRPr/>
          </a:p>
          <a:p>
            <a:pPr marL="0" lvl="0" indent="0" algn="ctr" rtl="0">
              <a:spcBef>
                <a:spcPts val="0"/>
              </a:spcBef>
              <a:spcAft>
                <a:spcPts val="0"/>
              </a:spcAft>
              <a:buNone/>
            </a:pPr>
            <a:r>
              <a:rPr lang="en"/>
              <a:t>Methods</a:t>
            </a:r>
            <a:endParaRPr/>
          </a:p>
          <a:p>
            <a:pPr marL="0" lvl="0" indent="0" algn="ctr" rtl="0">
              <a:spcBef>
                <a:spcPts val="0"/>
              </a:spcBef>
              <a:spcAft>
                <a:spcPts val="0"/>
              </a:spcAft>
              <a:buNone/>
            </a:pPr>
            <a:r>
              <a:rPr lang="en"/>
              <a:t>Measures</a:t>
            </a:r>
            <a:endParaRPr/>
          </a:p>
          <a:p>
            <a:pPr marL="0" lvl="0" indent="0" algn="l" rtl="0">
              <a:spcBef>
                <a:spcPts val="0"/>
              </a:spcBef>
              <a:spcAft>
                <a:spcPts val="0"/>
              </a:spcAft>
              <a:buNone/>
            </a:pPr>
            <a:endParaRPr/>
          </a:p>
        </p:txBody>
      </p:sp>
      <p:sp>
        <p:nvSpPr>
          <p:cNvPr id="827" name="Google Shape;827;p84"/>
          <p:cNvSpPr/>
          <p:nvPr/>
        </p:nvSpPr>
        <p:spPr>
          <a:xfrm>
            <a:off x="1326775" y="1994750"/>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4"/>
          <p:cNvSpPr/>
          <p:nvPr/>
        </p:nvSpPr>
        <p:spPr>
          <a:xfrm>
            <a:off x="1479175" y="2338813"/>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4"/>
          <p:cNvSpPr/>
          <p:nvPr/>
        </p:nvSpPr>
        <p:spPr>
          <a:xfrm rot="-7408148">
            <a:off x="1614568" y="2636786"/>
            <a:ext cx="323670" cy="296794"/>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4"/>
          <p:cNvSpPr/>
          <p:nvPr/>
        </p:nvSpPr>
        <p:spPr>
          <a:xfrm>
            <a:off x="5169250" y="2004975"/>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4"/>
          <p:cNvSpPr/>
          <p:nvPr/>
        </p:nvSpPr>
        <p:spPr>
          <a:xfrm>
            <a:off x="5321650" y="2349038"/>
            <a:ext cx="197700" cy="206700"/>
          </a:xfrm>
          <a:prstGeom prst="flowChartConnector">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4"/>
          <p:cNvSpPr/>
          <p:nvPr/>
        </p:nvSpPr>
        <p:spPr>
          <a:xfrm rot="-7408148">
            <a:off x="5457043" y="2647011"/>
            <a:ext cx="323670" cy="296794"/>
          </a:xfrm>
          <a:prstGeom prst="lef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4"/>
          <p:cNvSpPr/>
          <p:nvPr/>
        </p:nvSpPr>
        <p:spPr>
          <a:xfrm rot="-7134141">
            <a:off x="2664467" y="2706440"/>
            <a:ext cx="197385" cy="206651"/>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4"/>
          <p:cNvSpPr/>
          <p:nvPr/>
        </p:nvSpPr>
        <p:spPr>
          <a:xfrm rot="-7134141">
            <a:off x="2892244" y="2406903"/>
            <a:ext cx="197385" cy="206651"/>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4"/>
          <p:cNvSpPr/>
          <p:nvPr/>
        </p:nvSpPr>
        <p:spPr>
          <a:xfrm rot="7060910">
            <a:off x="3033813" y="2022270"/>
            <a:ext cx="323531" cy="296956"/>
          </a:xfrm>
          <a:prstGeom prst="leftArrow">
            <a:avLst>
              <a:gd name="adj1" fmla="val 50000"/>
              <a:gd name="adj2" fmla="val 50000"/>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4"/>
          <p:cNvSpPr/>
          <p:nvPr/>
        </p:nvSpPr>
        <p:spPr>
          <a:xfrm rot="-7346274">
            <a:off x="6472196" y="2708226"/>
            <a:ext cx="197992" cy="206643"/>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4"/>
          <p:cNvSpPr/>
          <p:nvPr/>
        </p:nvSpPr>
        <p:spPr>
          <a:xfrm rot="-7346274">
            <a:off x="6680898" y="2395100"/>
            <a:ext cx="197992" cy="206643"/>
          </a:xfrm>
          <a:prstGeom prst="flowChartConnector">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4"/>
          <p:cNvSpPr/>
          <p:nvPr/>
        </p:nvSpPr>
        <p:spPr>
          <a:xfrm rot="6844220">
            <a:off x="6801556" y="1999031"/>
            <a:ext cx="323642" cy="296654"/>
          </a:xfrm>
          <a:prstGeom prst="leftArrow">
            <a:avLst>
              <a:gd name="adj1" fmla="val 50000"/>
              <a:gd name="adj2" fmla="val 50000"/>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9" name="Google Shape;839;p84"/>
          <p:cNvPicPr preferRelativeResize="0"/>
          <p:nvPr/>
        </p:nvPicPr>
        <p:blipFill>
          <a:blip r:embed="rId5">
            <a:alphaModFix/>
          </a:blip>
          <a:stretch>
            <a:fillRect/>
          </a:stretch>
        </p:blipFill>
        <p:spPr>
          <a:xfrm>
            <a:off x="7329525" y="192975"/>
            <a:ext cx="1307307" cy="1699500"/>
          </a:xfrm>
          <a:prstGeom prst="rect">
            <a:avLst/>
          </a:prstGeom>
          <a:noFill/>
          <a:ln w="114300" cap="flat" cmpd="sng">
            <a:solidFill>
              <a:srgbClr val="FF9900"/>
            </a:solidFill>
            <a:prstDash val="solid"/>
            <a:round/>
            <a:headEnd type="none" w="sm" len="sm"/>
            <a:tailEnd type="none" w="sm" len="sm"/>
          </a:ln>
        </p:spPr>
      </p:pic>
      <p:pic>
        <p:nvPicPr>
          <p:cNvPr id="840" name="Google Shape;840;p84"/>
          <p:cNvPicPr preferRelativeResize="0"/>
          <p:nvPr/>
        </p:nvPicPr>
        <p:blipFill rotWithShape="1">
          <a:blip r:embed="rId6">
            <a:alphaModFix/>
          </a:blip>
          <a:srcRect b="25071"/>
          <a:stretch/>
        </p:blipFill>
        <p:spPr>
          <a:xfrm>
            <a:off x="3436675" y="208888"/>
            <a:ext cx="1672499" cy="1667674"/>
          </a:xfrm>
          <a:prstGeom prst="rect">
            <a:avLst/>
          </a:prstGeom>
          <a:noFill/>
          <a:ln>
            <a:noFill/>
          </a:ln>
        </p:spPr>
      </p:pic>
      <p:pic>
        <p:nvPicPr>
          <p:cNvPr id="841" name="Google Shape;841;p84"/>
          <p:cNvPicPr preferRelativeResize="0"/>
          <p:nvPr/>
        </p:nvPicPr>
        <p:blipFill>
          <a:blip r:embed="rId7">
            <a:alphaModFix/>
          </a:blip>
          <a:stretch>
            <a:fillRect/>
          </a:stretch>
        </p:blipFill>
        <p:spPr>
          <a:xfrm>
            <a:off x="1676876" y="3047740"/>
            <a:ext cx="1307299" cy="1608163"/>
          </a:xfrm>
          <a:prstGeom prst="rect">
            <a:avLst/>
          </a:prstGeom>
          <a:noFill/>
          <a:ln>
            <a:noFill/>
          </a:ln>
        </p:spPr>
      </p:pic>
      <p:pic>
        <p:nvPicPr>
          <p:cNvPr id="842" name="Google Shape;842;p84"/>
          <p:cNvPicPr preferRelativeResize="0"/>
          <p:nvPr/>
        </p:nvPicPr>
        <p:blipFill rotWithShape="1">
          <a:blip r:embed="rId6">
            <a:alphaModFix/>
          </a:blip>
          <a:srcRect b="25071"/>
          <a:stretch/>
        </p:blipFill>
        <p:spPr>
          <a:xfrm>
            <a:off x="3436675" y="208888"/>
            <a:ext cx="1672499" cy="1667674"/>
          </a:xfrm>
          <a:prstGeom prst="rect">
            <a:avLst/>
          </a:prstGeom>
          <a:noFill/>
          <a:ln>
            <a:noFill/>
          </a:ln>
        </p:spPr>
      </p:pic>
      <p:sp>
        <p:nvSpPr>
          <p:cNvPr id="843" name="Google Shape;843;p84"/>
          <p:cNvSpPr txBox="1"/>
          <p:nvPr/>
        </p:nvSpPr>
        <p:spPr>
          <a:xfrm>
            <a:off x="7329475" y="1939150"/>
            <a:ext cx="1307400" cy="54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rPr>
              <a:t>How does arousal affect memory contiguity at recall? </a:t>
            </a:r>
            <a:endParaRPr sz="400"/>
          </a:p>
        </p:txBody>
      </p:sp>
      <p:pic>
        <p:nvPicPr>
          <p:cNvPr id="844" name="Google Shape;844;p84"/>
          <p:cNvPicPr preferRelativeResize="0"/>
          <p:nvPr/>
        </p:nvPicPr>
        <p:blipFill>
          <a:blip r:embed="rId8">
            <a:alphaModFix/>
          </a:blip>
          <a:stretch>
            <a:fillRect/>
          </a:stretch>
        </p:blipFill>
        <p:spPr>
          <a:xfrm>
            <a:off x="7329525" y="197137"/>
            <a:ext cx="1307300" cy="16911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1" descr="A close up of a sign&#10;&#10;Description automatically generated"/>
          <p:cNvPicPr preferRelativeResize="0"/>
          <p:nvPr/>
        </p:nvPicPr>
        <p:blipFill rotWithShape="1">
          <a:blip r:embed="rId3">
            <a:alphaModFix/>
          </a:blip>
          <a:srcRect/>
          <a:stretch/>
        </p:blipFill>
        <p:spPr>
          <a:xfrm>
            <a:off x="4672584" y="102118"/>
            <a:ext cx="4292392" cy="2414320"/>
          </a:xfrm>
          <a:prstGeom prst="rect">
            <a:avLst/>
          </a:prstGeom>
          <a:noFill/>
          <a:ln>
            <a:noFill/>
          </a:ln>
        </p:spPr>
      </p:pic>
      <p:sp>
        <p:nvSpPr>
          <p:cNvPr id="212" name="Google Shape;212;p31"/>
          <p:cNvSpPr txBox="1"/>
          <p:nvPr/>
        </p:nvSpPr>
        <p:spPr>
          <a:xfrm>
            <a:off x="70505" y="1062195"/>
            <a:ext cx="4553479" cy="992579"/>
          </a:xfrm>
          <a:prstGeom prst="rect">
            <a:avLst/>
          </a:prstGeom>
          <a:solidFill>
            <a:schemeClr val="lt1">
              <a:alpha val="25882"/>
            </a:schemeClr>
          </a:solid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215900" marR="0" lvl="0" indent="-203200" algn="l" rtl="0">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High arousal context, 6 distinct segments</a:t>
            </a:r>
            <a:endParaRPr sz="1000"/>
          </a:p>
          <a:p>
            <a:pPr marL="215900" marR="0" lvl="0" indent="-203200" algn="l" rtl="0">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Controlled, naturalistic immersive experience</a:t>
            </a:r>
            <a:endParaRPr sz="1000"/>
          </a:p>
          <a:p>
            <a:pPr marL="215900" marR="0" lvl="0" indent="-203200" algn="l" rtl="0">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High stimuli variability (audio, visual, tactile, olfactory)</a:t>
            </a:r>
            <a:endParaRPr sz="1000"/>
          </a:p>
          <a:p>
            <a:pPr marL="215900" marR="0" lvl="0" indent="-203200" algn="l" rtl="0">
              <a:spcBef>
                <a:spcPts val="0"/>
              </a:spcBef>
              <a:spcAft>
                <a:spcPts val="0"/>
              </a:spcAft>
              <a:buClr>
                <a:schemeClr val="dk1"/>
              </a:buClr>
              <a:buSzPts val="1400"/>
              <a:buFont typeface="Arial"/>
              <a:buChar char="•"/>
            </a:pPr>
            <a:r>
              <a:rPr lang="en" i="1">
                <a:solidFill>
                  <a:schemeClr val="dk1"/>
                </a:solidFill>
                <a:latin typeface="Calibri"/>
                <a:ea typeface="Calibri"/>
                <a:cs typeface="Calibri"/>
                <a:sym typeface="Calibri"/>
              </a:rPr>
              <a:t>Unique environment to run psychological studies!</a:t>
            </a:r>
            <a:endParaRPr sz="1000"/>
          </a:p>
        </p:txBody>
      </p:sp>
      <p:pic>
        <p:nvPicPr>
          <p:cNvPr id="213" name="Google Shape;213;p31"/>
          <p:cNvPicPr preferRelativeResize="0"/>
          <p:nvPr/>
        </p:nvPicPr>
        <p:blipFill rotWithShape="1">
          <a:blip r:embed="rId4">
            <a:alphaModFix/>
          </a:blip>
          <a:srcRect/>
          <a:stretch/>
        </p:blipFill>
        <p:spPr>
          <a:xfrm>
            <a:off x="7335982" y="2057504"/>
            <a:ext cx="957400" cy="361685"/>
          </a:xfrm>
          <a:prstGeom prst="rect">
            <a:avLst/>
          </a:prstGeom>
          <a:solidFill>
            <a:schemeClr val="lt1">
              <a:alpha val="41960"/>
            </a:schemeClr>
          </a:solidFill>
          <a:ln>
            <a:noFill/>
          </a:ln>
        </p:spPr>
      </p:pic>
      <p:pic>
        <p:nvPicPr>
          <p:cNvPr id="214" name="Google Shape;214;p31" descr="A picture containing sitting, food&#10;&#10;Description automatically generated"/>
          <p:cNvPicPr preferRelativeResize="0"/>
          <p:nvPr/>
        </p:nvPicPr>
        <p:blipFill rotWithShape="1">
          <a:blip r:embed="rId5">
            <a:alphaModFix/>
          </a:blip>
          <a:srcRect/>
          <a:stretch/>
        </p:blipFill>
        <p:spPr>
          <a:xfrm>
            <a:off x="70507" y="106271"/>
            <a:ext cx="4553478" cy="901772"/>
          </a:xfrm>
          <a:prstGeom prst="rect">
            <a:avLst/>
          </a:prstGeom>
          <a:noFill/>
          <a:ln>
            <a:noFill/>
          </a:ln>
        </p:spPr>
      </p:pic>
      <p:sp>
        <p:nvSpPr>
          <p:cNvPr id="215" name="Google Shape;215;p31"/>
          <p:cNvSpPr/>
          <p:nvPr/>
        </p:nvSpPr>
        <p:spPr>
          <a:xfrm>
            <a:off x="5474603" y="1310882"/>
            <a:ext cx="457370"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cap="none">
                <a:solidFill>
                  <a:srgbClr val="FF0000"/>
                </a:solidFill>
                <a:latin typeface="Calibri"/>
                <a:ea typeface="Calibri"/>
                <a:cs typeface="Calibri"/>
                <a:sym typeface="Calibri"/>
              </a:rPr>
              <a:t>1</a:t>
            </a:r>
            <a:endParaRPr sz="1100"/>
          </a:p>
        </p:txBody>
      </p:sp>
      <p:sp>
        <p:nvSpPr>
          <p:cNvPr id="216" name="Google Shape;216;p31"/>
          <p:cNvSpPr/>
          <p:nvPr/>
        </p:nvSpPr>
        <p:spPr>
          <a:xfrm>
            <a:off x="4843674" y="765670"/>
            <a:ext cx="457370"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a:solidFill>
                  <a:srgbClr val="FF0000"/>
                </a:solidFill>
                <a:latin typeface="Calibri"/>
                <a:ea typeface="Calibri"/>
                <a:cs typeface="Calibri"/>
                <a:sym typeface="Calibri"/>
              </a:rPr>
              <a:t>2</a:t>
            </a:r>
            <a:endParaRPr sz="2700" b="1" cap="none">
              <a:solidFill>
                <a:srgbClr val="FF0000"/>
              </a:solidFill>
              <a:latin typeface="Calibri"/>
              <a:ea typeface="Calibri"/>
              <a:cs typeface="Calibri"/>
              <a:sym typeface="Calibri"/>
            </a:endParaRPr>
          </a:p>
        </p:txBody>
      </p:sp>
      <p:sp>
        <p:nvSpPr>
          <p:cNvPr id="217" name="Google Shape;217;p31"/>
          <p:cNvSpPr/>
          <p:nvPr/>
        </p:nvSpPr>
        <p:spPr>
          <a:xfrm>
            <a:off x="5238274" y="183289"/>
            <a:ext cx="642343"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a:solidFill>
                  <a:srgbClr val="FF0000"/>
                </a:solidFill>
                <a:latin typeface="Calibri"/>
                <a:ea typeface="Calibri"/>
                <a:cs typeface="Calibri"/>
                <a:sym typeface="Calibri"/>
              </a:rPr>
              <a:t>3</a:t>
            </a:r>
            <a:endParaRPr sz="1100"/>
          </a:p>
        </p:txBody>
      </p:sp>
      <p:sp>
        <p:nvSpPr>
          <p:cNvPr id="218" name="Google Shape;218;p31"/>
          <p:cNvSpPr/>
          <p:nvPr/>
        </p:nvSpPr>
        <p:spPr>
          <a:xfrm>
            <a:off x="6751278" y="5155"/>
            <a:ext cx="314028"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a:solidFill>
                  <a:srgbClr val="FF0000"/>
                </a:solidFill>
                <a:latin typeface="Calibri"/>
                <a:ea typeface="Calibri"/>
                <a:cs typeface="Calibri"/>
                <a:sym typeface="Calibri"/>
              </a:rPr>
              <a:t>4</a:t>
            </a:r>
            <a:endParaRPr sz="1100"/>
          </a:p>
        </p:txBody>
      </p:sp>
      <p:sp>
        <p:nvSpPr>
          <p:cNvPr id="219" name="Google Shape;219;p31"/>
          <p:cNvSpPr/>
          <p:nvPr/>
        </p:nvSpPr>
        <p:spPr>
          <a:xfrm>
            <a:off x="7428441" y="523295"/>
            <a:ext cx="314028"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a:solidFill>
                  <a:srgbClr val="FF0000"/>
                </a:solidFill>
                <a:latin typeface="Calibri"/>
                <a:ea typeface="Calibri"/>
                <a:cs typeface="Calibri"/>
                <a:sym typeface="Calibri"/>
              </a:rPr>
              <a:t>5</a:t>
            </a:r>
            <a:endParaRPr sz="1100"/>
          </a:p>
        </p:txBody>
      </p:sp>
      <p:sp>
        <p:nvSpPr>
          <p:cNvPr id="220" name="Google Shape;220;p31"/>
          <p:cNvSpPr/>
          <p:nvPr/>
        </p:nvSpPr>
        <p:spPr>
          <a:xfrm>
            <a:off x="7749364" y="1196582"/>
            <a:ext cx="314028"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a:solidFill>
                  <a:srgbClr val="FF0000"/>
                </a:solidFill>
                <a:latin typeface="Calibri"/>
                <a:ea typeface="Calibri"/>
                <a:cs typeface="Calibri"/>
                <a:sym typeface="Calibri"/>
              </a:rPr>
              <a:t>6</a:t>
            </a:r>
            <a:endParaRPr sz="1100"/>
          </a:p>
        </p:txBody>
      </p:sp>
      <p:grpSp>
        <p:nvGrpSpPr>
          <p:cNvPr id="221" name="Google Shape;221;p31"/>
          <p:cNvGrpSpPr/>
          <p:nvPr/>
        </p:nvGrpSpPr>
        <p:grpSpPr>
          <a:xfrm>
            <a:off x="4672583" y="2559592"/>
            <a:ext cx="4292393" cy="2519713"/>
            <a:chOff x="6230111" y="3412790"/>
            <a:chExt cx="5723190" cy="3359617"/>
          </a:xfrm>
        </p:grpSpPr>
        <p:pic>
          <p:nvPicPr>
            <p:cNvPr id="222" name="Google Shape;222;p31"/>
            <p:cNvPicPr preferRelativeResize="0"/>
            <p:nvPr/>
          </p:nvPicPr>
          <p:blipFill rotWithShape="1">
            <a:blip r:embed="rId6">
              <a:alphaModFix/>
            </a:blip>
            <a:srcRect r="16114"/>
            <a:stretch/>
          </p:blipFill>
          <p:spPr>
            <a:xfrm>
              <a:off x="6230112" y="3425840"/>
              <a:ext cx="2048621" cy="1577831"/>
            </a:xfrm>
            <a:prstGeom prst="rect">
              <a:avLst/>
            </a:prstGeom>
            <a:noFill/>
            <a:ln>
              <a:noFill/>
            </a:ln>
          </p:spPr>
        </p:pic>
        <p:pic>
          <p:nvPicPr>
            <p:cNvPr id="223" name="Google Shape;223;p31"/>
            <p:cNvPicPr preferRelativeResize="0"/>
            <p:nvPr/>
          </p:nvPicPr>
          <p:blipFill rotWithShape="1">
            <a:blip r:embed="rId7">
              <a:alphaModFix/>
            </a:blip>
            <a:srcRect l="25191" t="4057" r="14799" b="3293"/>
            <a:stretch/>
          </p:blipFill>
          <p:spPr>
            <a:xfrm>
              <a:off x="10296505" y="3425839"/>
              <a:ext cx="1656795" cy="1794370"/>
            </a:xfrm>
            <a:prstGeom prst="rect">
              <a:avLst/>
            </a:prstGeom>
            <a:noFill/>
            <a:ln>
              <a:noFill/>
            </a:ln>
          </p:spPr>
        </p:pic>
        <p:pic>
          <p:nvPicPr>
            <p:cNvPr id="224" name="Google Shape;224;p31"/>
            <p:cNvPicPr preferRelativeResize="0"/>
            <p:nvPr/>
          </p:nvPicPr>
          <p:blipFill rotWithShape="1">
            <a:blip r:embed="rId8">
              <a:alphaModFix/>
            </a:blip>
            <a:srcRect l="22115" t="-2800" r="19130" b="923"/>
            <a:stretch/>
          </p:blipFill>
          <p:spPr>
            <a:xfrm>
              <a:off x="6230113" y="4947973"/>
              <a:ext cx="2050296" cy="1824434"/>
            </a:xfrm>
            <a:prstGeom prst="rect">
              <a:avLst/>
            </a:prstGeom>
            <a:noFill/>
            <a:ln>
              <a:noFill/>
            </a:ln>
          </p:spPr>
        </p:pic>
        <p:pic>
          <p:nvPicPr>
            <p:cNvPr id="225" name="Google Shape;225;p31"/>
            <p:cNvPicPr preferRelativeResize="0"/>
            <p:nvPr/>
          </p:nvPicPr>
          <p:blipFill rotWithShape="1">
            <a:blip r:embed="rId9">
              <a:alphaModFix/>
            </a:blip>
            <a:srcRect l="22670" t="872" r="21811" b="6740"/>
            <a:stretch/>
          </p:blipFill>
          <p:spPr>
            <a:xfrm>
              <a:off x="8267523" y="3425839"/>
              <a:ext cx="2038511" cy="1738574"/>
            </a:xfrm>
            <a:prstGeom prst="rect">
              <a:avLst/>
            </a:prstGeom>
            <a:noFill/>
            <a:ln>
              <a:noFill/>
            </a:ln>
          </p:spPr>
        </p:pic>
        <p:pic>
          <p:nvPicPr>
            <p:cNvPr id="226" name="Google Shape;226;p31" descr="A picture containing cake, green, colorful, decorated&#10;&#10;Description automatically generated"/>
            <p:cNvPicPr preferRelativeResize="0"/>
            <p:nvPr/>
          </p:nvPicPr>
          <p:blipFill rotWithShape="1">
            <a:blip r:embed="rId10">
              <a:alphaModFix/>
            </a:blip>
            <a:srcRect l="5308" t="12228" r="15282" b="13369"/>
            <a:stretch/>
          </p:blipFill>
          <p:spPr>
            <a:xfrm>
              <a:off x="8249314" y="4997255"/>
              <a:ext cx="2056721" cy="1775152"/>
            </a:xfrm>
            <a:prstGeom prst="rect">
              <a:avLst/>
            </a:prstGeom>
            <a:noFill/>
            <a:ln>
              <a:noFill/>
            </a:ln>
          </p:spPr>
        </p:pic>
        <p:pic>
          <p:nvPicPr>
            <p:cNvPr id="227" name="Google Shape;227;p31"/>
            <p:cNvPicPr preferRelativeResize="0"/>
            <p:nvPr/>
          </p:nvPicPr>
          <p:blipFill rotWithShape="1">
            <a:blip r:embed="rId11">
              <a:alphaModFix/>
            </a:blip>
            <a:srcRect/>
            <a:stretch/>
          </p:blipFill>
          <p:spPr>
            <a:xfrm>
              <a:off x="10296506" y="4969405"/>
              <a:ext cx="1656795" cy="1803002"/>
            </a:xfrm>
            <a:prstGeom prst="rect">
              <a:avLst/>
            </a:prstGeom>
            <a:noFill/>
            <a:ln>
              <a:noFill/>
            </a:ln>
          </p:spPr>
        </p:pic>
        <p:sp>
          <p:nvSpPr>
            <p:cNvPr id="228" name="Google Shape;228;p31"/>
            <p:cNvSpPr/>
            <p:nvPr/>
          </p:nvSpPr>
          <p:spPr>
            <a:xfrm>
              <a:off x="8287162" y="3440642"/>
              <a:ext cx="367408" cy="52322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rgbClr val="FF0000"/>
                  </a:solidFill>
                  <a:latin typeface="Calibri"/>
                  <a:ea typeface="Calibri"/>
                  <a:cs typeface="Calibri"/>
                  <a:sym typeface="Calibri"/>
                </a:rPr>
                <a:t>2</a:t>
              </a:r>
              <a:endParaRPr sz="1100"/>
            </a:p>
          </p:txBody>
        </p:sp>
        <p:sp>
          <p:nvSpPr>
            <p:cNvPr id="229" name="Google Shape;229;p31"/>
            <p:cNvSpPr/>
            <p:nvPr/>
          </p:nvSpPr>
          <p:spPr>
            <a:xfrm>
              <a:off x="10296506" y="3412790"/>
              <a:ext cx="367408" cy="52322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rgbClr val="FF0000"/>
                  </a:solidFill>
                  <a:latin typeface="Calibri"/>
                  <a:ea typeface="Calibri"/>
                  <a:cs typeface="Calibri"/>
                  <a:sym typeface="Calibri"/>
                </a:rPr>
                <a:t>3</a:t>
              </a:r>
              <a:endParaRPr sz="1100"/>
            </a:p>
          </p:txBody>
        </p:sp>
        <p:sp>
          <p:nvSpPr>
            <p:cNvPr id="230" name="Google Shape;230;p31"/>
            <p:cNvSpPr/>
            <p:nvPr/>
          </p:nvSpPr>
          <p:spPr>
            <a:xfrm>
              <a:off x="6239971" y="4970507"/>
              <a:ext cx="367408" cy="52322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rgbClr val="FF0000"/>
                  </a:solidFill>
                  <a:latin typeface="Calibri"/>
                  <a:ea typeface="Calibri"/>
                  <a:cs typeface="Calibri"/>
                  <a:sym typeface="Calibri"/>
                </a:rPr>
                <a:t>4</a:t>
              </a:r>
              <a:endParaRPr sz="1100"/>
            </a:p>
          </p:txBody>
        </p:sp>
        <p:sp>
          <p:nvSpPr>
            <p:cNvPr id="231" name="Google Shape;231;p31"/>
            <p:cNvSpPr/>
            <p:nvPr/>
          </p:nvSpPr>
          <p:spPr>
            <a:xfrm>
              <a:off x="8278734" y="4971041"/>
              <a:ext cx="367408" cy="52322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rgbClr val="FF0000"/>
                  </a:solidFill>
                  <a:latin typeface="Calibri"/>
                  <a:ea typeface="Calibri"/>
                  <a:cs typeface="Calibri"/>
                  <a:sym typeface="Calibri"/>
                </a:rPr>
                <a:t>5</a:t>
              </a:r>
              <a:endParaRPr sz="1100"/>
            </a:p>
          </p:txBody>
        </p:sp>
        <p:sp>
          <p:nvSpPr>
            <p:cNvPr id="232" name="Google Shape;232;p31"/>
            <p:cNvSpPr/>
            <p:nvPr/>
          </p:nvSpPr>
          <p:spPr>
            <a:xfrm>
              <a:off x="10296506" y="4969403"/>
              <a:ext cx="367408" cy="52322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rgbClr val="FF0000"/>
                  </a:solidFill>
                  <a:latin typeface="Calibri"/>
                  <a:ea typeface="Calibri"/>
                  <a:cs typeface="Calibri"/>
                  <a:sym typeface="Calibri"/>
                </a:rPr>
                <a:t>6</a:t>
              </a:r>
              <a:endParaRPr sz="1100"/>
            </a:p>
          </p:txBody>
        </p:sp>
        <p:sp>
          <p:nvSpPr>
            <p:cNvPr id="233" name="Google Shape;233;p31"/>
            <p:cNvSpPr/>
            <p:nvPr/>
          </p:nvSpPr>
          <p:spPr>
            <a:xfrm>
              <a:off x="6230111" y="3440642"/>
              <a:ext cx="367408" cy="52322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rgbClr val="FF0000"/>
                  </a:solidFill>
                  <a:latin typeface="Calibri"/>
                  <a:ea typeface="Calibri"/>
                  <a:cs typeface="Calibri"/>
                  <a:sym typeface="Calibri"/>
                </a:rPr>
                <a:t>1</a:t>
              </a:r>
              <a:endParaRPr sz="1100"/>
            </a:p>
          </p:txBody>
        </p:sp>
      </p:grpSp>
      <p:pic>
        <p:nvPicPr>
          <p:cNvPr id="234" name="Google Shape;234;p31" descr="Visit http://www.InsideTheMagic.net for more Halloween haunted house fun &#10; &#10;Located within Pennsylvania's Eastern State Penitentiary, Terror Behind the Walls is in its 19th year as one of the country's leading Halloween time haunted attractions." title="Terror Behind the Walls haunted house at Pennsylvania's Eastern State Penitentiary">
            <a:hlinkClick r:id="rId12"/>
          </p:cNvPr>
          <p:cNvPicPr preferRelativeResize="0"/>
          <p:nvPr/>
        </p:nvPicPr>
        <p:blipFill>
          <a:blip r:embed="rId13">
            <a:alphaModFix/>
          </a:blip>
          <a:stretch>
            <a:fillRect/>
          </a:stretch>
        </p:blipFill>
        <p:spPr>
          <a:xfrm>
            <a:off x="512513" y="2239025"/>
            <a:ext cx="3669450" cy="2752075"/>
          </a:xfrm>
          <a:prstGeom prst="rect">
            <a:avLst/>
          </a:prstGeom>
          <a:noFill/>
          <a:ln>
            <a:noFill/>
          </a:ln>
        </p:spPr>
      </p:pic>
      <p:sp>
        <p:nvSpPr>
          <p:cNvPr id="235" name="Google Shape;235;p31"/>
          <p:cNvSpPr/>
          <p:nvPr/>
        </p:nvSpPr>
        <p:spPr>
          <a:xfrm>
            <a:off x="7222872" y="598668"/>
            <a:ext cx="1620000" cy="597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0000"/>
                </a:solidFill>
              </a:rPr>
              <a:t>TRIGGER!</a:t>
            </a:r>
            <a:endParaRPr sz="20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235"/>
                                        </p:tgtEl>
                                        <p:attrNameLst>
                                          <p:attrName>ppt_y</p:attrName>
                                        </p:attrNameLst>
                                      </p:cBhvr>
                                      <p:tavLst>
                                        <p:tav tm="0">
                                          <p:val>
                                            <p:strVal val="#ppt_y"/>
                                          </p:val>
                                        </p:tav>
                                        <p:tav tm="100000">
                                          <p:val>
                                            <p:strVal val="#ppt_y-1"/>
                                          </p:val>
                                        </p:tav>
                                      </p:tavLst>
                                    </p:anim>
                                    <p:set>
                                      <p:cBhvr>
                                        <p:cTn id="7" dur="1" fill="hold">
                                          <p:stCondLst>
                                            <p:cond delay="1000"/>
                                          </p:stCondLst>
                                        </p:cTn>
                                        <p:tgtEl>
                                          <p:spTgt spid="2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5"/>
          <p:cNvSpPr txBox="1">
            <a:spLocks noGrp="1"/>
          </p:cNvSpPr>
          <p:nvPr>
            <p:ph type="ctrTitle"/>
          </p:nvPr>
        </p:nvSpPr>
        <p:spPr>
          <a:xfrm>
            <a:off x="0" y="364950"/>
            <a:ext cx="5286300" cy="51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u="sng"/>
              <a:t>Dave Gregory</a:t>
            </a:r>
            <a:endParaRPr sz="2800" b="1" u="sng"/>
          </a:p>
          <a:p>
            <a:pPr marL="0" lvl="0" indent="0" algn="ctr" rtl="0">
              <a:spcBef>
                <a:spcPts val="0"/>
              </a:spcBef>
              <a:spcAft>
                <a:spcPts val="0"/>
              </a:spcAft>
              <a:buNone/>
            </a:pPr>
            <a:r>
              <a:rPr lang="en" sz="2000"/>
              <a:t>Count of Contiguity</a:t>
            </a:r>
            <a:endParaRPr sz="2000"/>
          </a:p>
        </p:txBody>
      </p:sp>
      <p:sp>
        <p:nvSpPr>
          <p:cNvPr id="850" name="Google Shape;850;p85"/>
          <p:cNvSpPr txBox="1">
            <a:spLocks noGrp="1"/>
          </p:cNvSpPr>
          <p:nvPr>
            <p:ph type="subTitle" idx="1"/>
          </p:nvPr>
        </p:nvSpPr>
        <p:spPr>
          <a:xfrm>
            <a:off x="423725" y="883350"/>
            <a:ext cx="4719300" cy="352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b="1">
              <a:solidFill>
                <a:srgbClr val="000000"/>
              </a:solidFill>
            </a:endParaRPr>
          </a:p>
          <a:p>
            <a:pPr marL="0" lvl="0" indent="0" algn="l" rtl="0">
              <a:spcBef>
                <a:spcPts val="0"/>
              </a:spcBef>
              <a:spcAft>
                <a:spcPts val="0"/>
              </a:spcAft>
              <a:buNone/>
            </a:pPr>
            <a:r>
              <a:rPr lang="en" sz="1900" b="1">
                <a:solidFill>
                  <a:srgbClr val="000000"/>
                </a:solidFill>
              </a:rPr>
              <a:t>Question:</a:t>
            </a:r>
            <a:endParaRPr sz="1900" b="1">
              <a:solidFill>
                <a:srgbClr val="000000"/>
              </a:solidFill>
            </a:endParaRPr>
          </a:p>
          <a:p>
            <a:pPr marL="0" lvl="0" indent="0" algn="l" rtl="0">
              <a:spcBef>
                <a:spcPts val="0"/>
              </a:spcBef>
              <a:spcAft>
                <a:spcPts val="0"/>
              </a:spcAft>
              <a:buNone/>
            </a:pPr>
            <a:r>
              <a:rPr lang="en" sz="1900">
                <a:solidFill>
                  <a:srgbClr val="000000"/>
                </a:solidFill>
              </a:rPr>
              <a:t>How does arousal affect memory contiguity at recall? </a:t>
            </a:r>
            <a:endParaRPr sz="1900">
              <a:solidFill>
                <a:srgbClr val="000000"/>
              </a:solidFill>
            </a:endParaRPr>
          </a:p>
          <a:p>
            <a:pPr marL="0" lvl="0" indent="0" algn="l" rtl="0">
              <a:spcBef>
                <a:spcPts val="0"/>
              </a:spcBef>
              <a:spcAft>
                <a:spcPts val="0"/>
              </a:spcAft>
              <a:buNone/>
            </a:pPr>
            <a:endParaRPr sz="1900">
              <a:solidFill>
                <a:srgbClr val="000000"/>
              </a:solidFill>
            </a:endParaRPr>
          </a:p>
          <a:p>
            <a:pPr marL="0" lvl="0" indent="0" algn="l" rtl="0">
              <a:spcBef>
                <a:spcPts val="0"/>
              </a:spcBef>
              <a:spcAft>
                <a:spcPts val="0"/>
              </a:spcAft>
              <a:buNone/>
            </a:pPr>
            <a:endParaRPr sz="1900">
              <a:solidFill>
                <a:srgbClr val="000000"/>
              </a:solidFill>
            </a:endParaRPr>
          </a:p>
          <a:p>
            <a:pPr marL="0" lvl="0" indent="0" algn="l" rtl="0">
              <a:spcBef>
                <a:spcPts val="0"/>
              </a:spcBef>
              <a:spcAft>
                <a:spcPts val="0"/>
              </a:spcAft>
              <a:buNone/>
            </a:pPr>
            <a:r>
              <a:rPr lang="en" sz="1900" b="1">
                <a:solidFill>
                  <a:srgbClr val="000000"/>
                </a:solidFill>
              </a:rPr>
              <a:t>Measures Used:</a:t>
            </a:r>
            <a:endParaRPr sz="1900" b="1">
              <a:solidFill>
                <a:srgbClr val="000000"/>
              </a:solidFill>
            </a:endParaRPr>
          </a:p>
          <a:p>
            <a:pPr marL="457200" lvl="0" indent="-349250" algn="l" rtl="0">
              <a:spcBef>
                <a:spcPts val="0"/>
              </a:spcBef>
              <a:spcAft>
                <a:spcPts val="0"/>
              </a:spcAft>
              <a:buClr>
                <a:schemeClr val="dk1"/>
              </a:buClr>
              <a:buSzPts val="1900"/>
              <a:buChar char="●"/>
            </a:pPr>
            <a:r>
              <a:rPr lang="en" sz="1900">
                <a:solidFill>
                  <a:schemeClr val="dk1"/>
                </a:solidFill>
              </a:rPr>
              <a:t>Free Recall Transcripts</a:t>
            </a:r>
            <a:endParaRPr sz="1900">
              <a:solidFill>
                <a:srgbClr val="000000"/>
              </a:solidFill>
            </a:endParaRPr>
          </a:p>
        </p:txBody>
      </p:sp>
      <p:pic>
        <p:nvPicPr>
          <p:cNvPr id="851" name="Google Shape;851;p85"/>
          <p:cNvPicPr preferRelativeResize="0"/>
          <p:nvPr/>
        </p:nvPicPr>
        <p:blipFill>
          <a:blip r:embed="rId3">
            <a:alphaModFix/>
          </a:blip>
          <a:stretch>
            <a:fillRect/>
          </a:stretch>
        </p:blipFill>
        <p:spPr>
          <a:xfrm>
            <a:off x="5286401" y="0"/>
            <a:ext cx="3857602" cy="5143501"/>
          </a:xfrm>
          <a:prstGeom prst="rect">
            <a:avLst/>
          </a:prstGeom>
          <a:noFill/>
          <a:ln>
            <a:noFill/>
          </a:ln>
        </p:spPr>
      </p:pic>
      <p:pic>
        <p:nvPicPr>
          <p:cNvPr id="852" name="Google Shape;852;p85"/>
          <p:cNvPicPr preferRelativeResize="0"/>
          <p:nvPr/>
        </p:nvPicPr>
        <p:blipFill>
          <a:blip r:embed="rId4">
            <a:alphaModFix/>
          </a:blip>
          <a:stretch>
            <a:fillRect/>
          </a:stretch>
        </p:blipFill>
        <p:spPr>
          <a:xfrm>
            <a:off x="6587225" y="1767227"/>
            <a:ext cx="1098000" cy="1420500"/>
          </a:xfrm>
          <a:prstGeom prst="ellipse">
            <a:avLst/>
          </a:prstGeom>
          <a:noFill/>
          <a:ln w="9525" cap="rnd" cmpd="sng">
            <a:solidFill>
              <a:schemeClr val="dk2"/>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en" sz="3000"/>
              <a:t>Memory Contiguity</a:t>
            </a:r>
            <a:endParaRPr sz="1100"/>
          </a:p>
        </p:txBody>
      </p:sp>
      <p:sp>
        <p:nvSpPr>
          <p:cNvPr id="859" name="Google Shape;859;p8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lvl="0" indent="-171450" algn="l" rtl="0">
              <a:lnSpc>
                <a:spcPct val="130000"/>
              </a:lnSpc>
              <a:spcBef>
                <a:spcPts val="0"/>
              </a:spcBef>
              <a:spcAft>
                <a:spcPts val="0"/>
              </a:spcAft>
              <a:buClr>
                <a:schemeClr val="dk1"/>
              </a:buClr>
              <a:buSzPts val="1500"/>
              <a:buChar char="•"/>
            </a:pPr>
            <a:r>
              <a:rPr lang="en" sz="1500"/>
              <a:t>Our lives consist of a continuous series of subjective episodes that naturally unfold over time. </a:t>
            </a:r>
            <a:endParaRPr sz="1100"/>
          </a:p>
          <a:p>
            <a:pPr marL="177800" lvl="0" indent="-171450" algn="l" rtl="0">
              <a:lnSpc>
                <a:spcPct val="130000"/>
              </a:lnSpc>
              <a:spcBef>
                <a:spcPts val="800"/>
              </a:spcBef>
              <a:spcAft>
                <a:spcPts val="0"/>
              </a:spcAft>
              <a:buClr>
                <a:schemeClr val="dk1"/>
              </a:buClr>
              <a:buSzPts val="1500"/>
              <a:buChar char="•"/>
            </a:pPr>
            <a:r>
              <a:rPr lang="en" sz="1500"/>
              <a:t>These episodes are often remembered as we originally experienced each event.</a:t>
            </a:r>
            <a:endParaRPr sz="1100"/>
          </a:p>
          <a:p>
            <a:pPr marL="177800" lvl="0" indent="-171450" algn="l" rtl="0">
              <a:lnSpc>
                <a:spcPct val="130000"/>
              </a:lnSpc>
              <a:spcBef>
                <a:spcPts val="800"/>
              </a:spcBef>
              <a:spcAft>
                <a:spcPts val="0"/>
              </a:spcAft>
              <a:buClr>
                <a:schemeClr val="dk1"/>
              </a:buClr>
              <a:buSzPts val="1500"/>
              <a:buChar char="•"/>
            </a:pPr>
            <a:r>
              <a:rPr lang="en" sz="1500"/>
              <a:t>Memory contiguity, defined as high temporal clustering and proportional forward transition movement in memory, depends on context binding, which supports recall for events as experienced.</a:t>
            </a:r>
            <a:endParaRPr sz="1100"/>
          </a:p>
          <a:p>
            <a:pPr marL="177800" lvl="0" indent="-171450" algn="l" rtl="0">
              <a:lnSpc>
                <a:spcPct val="130000"/>
              </a:lnSpc>
              <a:spcBef>
                <a:spcPts val="800"/>
              </a:spcBef>
              <a:spcAft>
                <a:spcPts val="0"/>
              </a:spcAft>
              <a:buClr>
                <a:schemeClr val="dk1"/>
              </a:buClr>
              <a:buSzPts val="1500"/>
              <a:buChar char="•"/>
            </a:pPr>
            <a:r>
              <a:rPr lang="en" sz="1500"/>
              <a:t>Yet, this type of recall is fallible, and open questions remain about which behavioral and neurological factors distort memory contiguity. </a:t>
            </a:r>
            <a:endParaRPr sz="1100"/>
          </a:p>
          <a:p>
            <a:pPr marL="177800" lvl="0" indent="-88900" algn="l" rtl="0">
              <a:lnSpc>
                <a:spcPct val="80000"/>
              </a:lnSpc>
              <a:spcBef>
                <a:spcPts val="800"/>
              </a:spcBef>
              <a:spcAft>
                <a:spcPts val="0"/>
              </a:spcAft>
              <a:buClr>
                <a:schemeClr val="dk1"/>
              </a:buClr>
              <a:buSzPts val="1400"/>
              <a:buNone/>
            </a:pPr>
            <a:endParaRPr sz="1400" b="1" i="1"/>
          </a:p>
          <a:p>
            <a:pPr marL="0" lvl="0" indent="0" algn="l" rtl="0">
              <a:lnSpc>
                <a:spcPct val="80000"/>
              </a:lnSpc>
              <a:spcBef>
                <a:spcPts val="800"/>
              </a:spcBef>
              <a:spcAft>
                <a:spcPts val="0"/>
              </a:spcAft>
              <a:buClr>
                <a:schemeClr val="dk1"/>
              </a:buClr>
              <a:buSzPts val="1400"/>
              <a:buNone/>
            </a:pPr>
            <a:r>
              <a:rPr lang="en" sz="1400" b="1" i="1"/>
              <a:t>We propose that </a:t>
            </a:r>
            <a:r>
              <a:rPr lang="en" sz="1400" b="1" i="1">
                <a:solidFill>
                  <a:schemeClr val="accent2"/>
                </a:solidFill>
              </a:rPr>
              <a:t>aversive, emotionally-charged experiences </a:t>
            </a:r>
            <a:r>
              <a:rPr lang="en" sz="1400" b="1" i="1"/>
              <a:t>can disrupt the continuous flow of events and impair memory contiguity structure.</a:t>
            </a:r>
            <a:endParaRPr sz="1400"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en" sz="3000"/>
              <a:t>Temporal Context Model (TCM)</a:t>
            </a:r>
            <a:endParaRPr sz="1100"/>
          </a:p>
        </p:txBody>
      </p:sp>
      <p:sp>
        <p:nvSpPr>
          <p:cNvPr id="866" name="Google Shape;866;p87"/>
          <p:cNvSpPr txBox="1">
            <a:spLocks noGrp="1"/>
          </p:cNvSpPr>
          <p:nvPr>
            <p:ph type="body" idx="1"/>
          </p:nvPr>
        </p:nvSpPr>
        <p:spPr>
          <a:xfrm>
            <a:off x="174975" y="1271600"/>
            <a:ext cx="5120400" cy="3657600"/>
          </a:xfrm>
          <a:prstGeom prst="rect">
            <a:avLst/>
          </a:prstGeom>
          <a:noFill/>
          <a:ln>
            <a:noFill/>
          </a:ln>
        </p:spPr>
        <p:txBody>
          <a:bodyPr spcFirstLastPara="1" wrap="square" lIns="68575" tIns="34275" rIns="68575" bIns="34275" anchor="t" anchorCtr="0">
            <a:noAutofit/>
          </a:bodyPr>
          <a:lstStyle/>
          <a:p>
            <a:pPr marL="520700" lvl="1" indent="-177800" algn="l" rtl="0">
              <a:lnSpc>
                <a:spcPct val="120000"/>
              </a:lnSpc>
              <a:spcBef>
                <a:spcPts val="0"/>
              </a:spcBef>
              <a:spcAft>
                <a:spcPts val="0"/>
              </a:spcAft>
              <a:buClr>
                <a:schemeClr val="dk1"/>
              </a:buClr>
              <a:buSzPts val="1400"/>
              <a:buChar char="•"/>
            </a:pPr>
            <a:r>
              <a:rPr lang="en" sz="1400"/>
              <a:t>A prominent theoretical model of free recall suggests that events are bound to a temporal context during encoding (Howard &amp; Kahana, 2001).</a:t>
            </a:r>
            <a:endParaRPr sz="1100"/>
          </a:p>
          <a:p>
            <a:pPr marL="520700" lvl="1" indent="-177800" algn="l" rtl="0">
              <a:lnSpc>
                <a:spcPct val="120000"/>
              </a:lnSpc>
              <a:spcBef>
                <a:spcPts val="400"/>
              </a:spcBef>
              <a:spcAft>
                <a:spcPts val="0"/>
              </a:spcAft>
              <a:buClr>
                <a:schemeClr val="dk1"/>
              </a:buClr>
              <a:buSzPts val="1400"/>
              <a:buChar char="•"/>
            </a:pPr>
            <a:r>
              <a:rPr lang="en" sz="1400"/>
              <a:t>Temporal contexts are then reinstated during retrieval thus leading individuals to recall events (or items, i.e. ‘A’) in order observed.</a:t>
            </a:r>
            <a:endParaRPr sz="1100"/>
          </a:p>
          <a:p>
            <a:pPr marL="520700" lvl="1" indent="-177800" algn="l" rtl="0">
              <a:lnSpc>
                <a:spcPct val="120000"/>
              </a:lnSpc>
              <a:spcBef>
                <a:spcPts val="400"/>
              </a:spcBef>
              <a:spcAft>
                <a:spcPts val="0"/>
              </a:spcAft>
              <a:buClr>
                <a:schemeClr val="dk1"/>
              </a:buClr>
              <a:buSzPts val="1400"/>
              <a:buChar char="•"/>
            </a:pPr>
            <a:r>
              <a:rPr lang="en" sz="1400"/>
              <a:t>Memory cohesion is supported by individual items becoming embedded within a slowly-drifting temporal context, a process which is mediated by the hippocampus.</a:t>
            </a:r>
            <a:endParaRPr sz="1100"/>
          </a:p>
          <a:p>
            <a:pPr marL="520700" lvl="1" indent="-177800" algn="l" rtl="0">
              <a:lnSpc>
                <a:spcPct val="120000"/>
              </a:lnSpc>
              <a:spcBef>
                <a:spcPts val="400"/>
              </a:spcBef>
              <a:spcAft>
                <a:spcPts val="0"/>
              </a:spcAft>
              <a:buClr>
                <a:schemeClr val="dk1"/>
              </a:buClr>
              <a:buSzPts val="1400"/>
              <a:buChar char="•"/>
            </a:pPr>
            <a:r>
              <a:rPr lang="en" sz="1400"/>
              <a:t>Given this, disruptions within item-context binding should disrupt memory contiguity.</a:t>
            </a:r>
            <a:endParaRPr sz="1100"/>
          </a:p>
          <a:p>
            <a:pPr marL="342900" lvl="1" indent="0" algn="l" rtl="0">
              <a:lnSpc>
                <a:spcPct val="120000"/>
              </a:lnSpc>
              <a:spcBef>
                <a:spcPts val="400"/>
              </a:spcBef>
              <a:spcAft>
                <a:spcPts val="0"/>
              </a:spcAft>
              <a:buClr>
                <a:schemeClr val="dk1"/>
              </a:buClr>
              <a:buSzPts val="1400"/>
              <a:buNone/>
            </a:pPr>
            <a:endParaRPr sz="1400"/>
          </a:p>
        </p:txBody>
      </p:sp>
      <p:pic>
        <p:nvPicPr>
          <p:cNvPr id="867" name="Google Shape;867;p87"/>
          <p:cNvPicPr preferRelativeResize="0"/>
          <p:nvPr/>
        </p:nvPicPr>
        <p:blipFill rotWithShape="1">
          <a:blip r:embed="rId3">
            <a:alphaModFix/>
          </a:blip>
          <a:srcRect/>
          <a:stretch/>
        </p:blipFill>
        <p:spPr>
          <a:xfrm>
            <a:off x="5295239" y="1213441"/>
            <a:ext cx="3061138" cy="377390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en" sz="3000"/>
              <a:t>High Arousal States Disrupt Item-Context Binding</a:t>
            </a:r>
            <a:endParaRPr sz="1100"/>
          </a:p>
        </p:txBody>
      </p:sp>
      <p:sp>
        <p:nvSpPr>
          <p:cNvPr id="874" name="Google Shape;874;p88"/>
          <p:cNvSpPr txBox="1">
            <a:spLocks noGrp="1"/>
          </p:cNvSpPr>
          <p:nvPr>
            <p:ph type="body" idx="1"/>
          </p:nvPr>
        </p:nvSpPr>
        <p:spPr>
          <a:xfrm>
            <a:off x="4684923" y="1268016"/>
            <a:ext cx="4157662" cy="3550169"/>
          </a:xfrm>
          <a:prstGeom prst="rect">
            <a:avLst/>
          </a:prstGeom>
          <a:noFill/>
          <a:ln>
            <a:noFill/>
          </a:ln>
        </p:spPr>
        <p:txBody>
          <a:bodyPr spcFirstLastPara="1" wrap="square" lIns="68575" tIns="34275" rIns="68575" bIns="34275" anchor="t" anchorCtr="0">
            <a:noAutofit/>
          </a:bodyPr>
          <a:lstStyle/>
          <a:p>
            <a:pPr marL="520700" lvl="1" indent="-76200" algn="l" rtl="0">
              <a:lnSpc>
                <a:spcPct val="120000"/>
              </a:lnSpc>
              <a:spcBef>
                <a:spcPts val="0"/>
              </a:spcBef>
              <a:spcAft>
                <a:spcPts val="0"/>
              </a:spcAft>
              <a:buClr>
                <a:schemeClr val="dk1"/>
              </a:buClr>
              <a:buSzPts val="1500"/>
              <a:buNone/>
            </a:pPr>
            <a:endParaRPr sz="1500"/>
          </a:p>
          <a:p>
            <a:pPr marL="520700" lvl="1" indent="-171450" algn="l" rtl="0">
              <a:lnSpc>
                <a:spcPct val="120000"/>
              </a:lnSpc>
              <a:spcBef>
                <a:spcPts val="400"/>
              </a:spcBef>
              <a:spcAft>
                <a:spcPts val="0"/>
              </a:spcAft>
              <a:buClr>
                <a:schemeClr val="dk1"/>
              </a:buClr>
              <a:buSzPts val="1500"/>
              <a:buChar char="•"/>
            </a:pPr>
            <a:r>
              <a:rPr lang="en" sz="1500"/>
              <a:t>High arousal and noradrenergic tone may bias encoding towards item-based processing and away from contextual binding (Clewett &amp; Murty, 2019).</a:t>
            </a:r>
            <a:endParaRPr sz="1100"/>
          </a:p>
          <a:p>
            <a:pPr marL="520700" lvl="1" indent="-76200" algn="l" rtl="0">
              <a:lnSpc>
                <a:spcPct val="120000"/>
              </a:lnSpc>
              <a:spcBef>
                <a:spcPts val="400"/>
              </a:spcBef>
              <a:spcAft>
                <a:spcPts val="0"/>
              </a:spcAft>
              <a:buClr>
                <a:schemeClr val="dk1"/>
              </a:buClr>
              <a:buSzPts val="1500"/>
              <a:buNone/>
            </a:pPr>
            <a:endParaRPr sz="1500"/>
          </a:p>
          <a:p>
            <a:pPr marL="520700" lvl="1" indent="-171450" algn="l" rtl="0">
              <a:lnSpc>
                <a:spcPct val="120000"/>
              </a:lnSpc>
              <a:spcBef>
                <a:spcPts val="400"/>
              </a:spcBef>
              <a:spcAft>
                <a:spcPts val="0"/>
              </a:spcAft>
              <a:buClr>
                <a:schemeClr val="dk1"/>
              </a:buClr>
              <a:buSzPts val="1500"/>
              <a:buChar char="•"/>
            </a:pPr>
            <a:r>
              <a:rPr lang="en" sz="1500"/>
              <a:t>Threat-related contexts divert information processing away from hippocampal associative binding (Murty &amp; Adcock, 2017).</a:t>
            </a:r>
            <a:endParaRPr sz="1100"/>
          </a:p>
        </p:txBody>
      </p:sp>
      <p:grpSp>
        <p:nvGrpSpPr>
          <p:cNvPr id="875" name="Google Shape;875;p88"/>
          <p:cNvGrpSpPr/>
          <p:nvPr/>
        </p:nvGrpSpPr>
        <p:grpSpPr>
          <a:xfrm>
            <a:off x="189008" y="1834270"/>
            <a:ext cx="4935557" cy="2090791"/>
            <a:chOff x="165253" y="2379592"/>
            <a:chExt cx="6580742" cy="2787721"/>
          </a:xfrm>
        </p:grpSpPr>
        <p:pic>
          <p:nvPicPr>
            <p:cNvPr id="876" name="Google Shape;876;p88"/>
            <p:cNvPicPr preferRelativeResize="0"/>
            <p:nvPr/>
          </p:nvPicPr>
          <p:blipFill rotWithShape="1">
            <a:blip r:embed="rId3">
              <a:alphaModFix/>
            </a:blip>
            <a:srcRect l="4766" r="10090" b="56866"/>
            <a:stretch/>
          </p:blipFill>
          <p:spPr>
            <a:xfrm>
              <a:off x="165253" y="2379592"/>
              <a:ext cx="6081311" cy="2098817"/>
            </a:xfrm>
            <a:prstGeom prst="rect">
              <a:avLst/>
            </a:prstGeom>
            <a:noFill/>
            <a:ln>
              <a:noFill/>
            </a:ln>
          </p:spPr>
        </p:pic>
        <p:sp>
          <p:nvSpPr>
            <p:cNvPr id="877" name="Google Shape;877;p88"/>
            <p:cNvSpPr/>
            <p:nvPr/>
          </p:nvSpPr>
          <p:spPr>
            <a:xfrm>
              <a:off x="5446005" y="3933424"/>
              <a:ext cx="1299990" cy="123388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p89"/>
          <p:cNvPicPr preferRelativeResize="0"/>
          <p:nvPr/>
        </p:nvPicPr>
        <p:blipFill rotWithShape="1">
          <a:blip r:embed="rId3">
            <a:alphaModFix/>
          </a:blip>
          <a:srcRect/>
          <a:stretch/>
        </p:blipFill>
        <p:spPr>
          <a:xfrm>
            <a:off x="333375" y="1268016"/>
            <a:ext cx="8477250" cy="3505200"/>
          </a:xfrm>
          <a:prstGeom prst="rect">
            <a:avLst/>
          </a:prstGeom>
          <a:noFill/>
          <a:ln>
            <a:noFill/>
          </a:ln>
        </p:spPr>
      </p:pic>
      <p:sp>
        <p:nvSpPr>
          <p:cNvPr id="884" name="Google Shape;884;p8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en" sz="3000"/>
              <a:t>Hypothesis</a:t>
            </a:r>
            <a:endParaRPr sz="1100"/>
          </a:p>
        </p:txBody>
      </p:sp>
      <p:sp>
        <p:nvSpPr>
          <p:cNvPr id="885" name="Google Shape;885;p89"/>
          <p:cNvSpPr/>
          <p:nvPr/>
        </p:nvSpPr>
        <p:spPr>
          <a:xfrm flipH="1">
            <a:off x="8287719" y="4335651"/>
            <a:ext cx="360194" cy="234361"/>
          </a:xfrm>
          <a:prstGeom prst="rect">
            <a:avLst/>
          </a:prstGeom>
          <a:solidFill>
            <a:srgbClr val="C0E8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86" name="Google Shape;886;p89"/>
          <p:cNvSpPr/>
          <p:nvPr/>
        </p:nvSpPr>
        <p:spPr>
          <a:xfrm>
            <a:off x="4068304" y="1813301"/>
            <a:ext cx="825284" cy="848533"/>
          </a:xfrm>
          <a:prstGeom prst="ellipse">
            <a:avLst/>
          </a:prstGeom>
          <a:solidFill>
            <a:srgbClr val="D5F0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87" name="Google Shape;887;p89"/>
          <p:cNvSpPr/>
          <p:nvPr/>
        </p:nvSpPr>
        <p:spPr>
          <a:xfrm>
            <a:off x="4068304" y="3358562"/>
            <a:ext cx="825284" cy="848533"/>
          </a:xfrm>
          <a:prstGeom prst="ellipse">
            <a:avLst/>
          </a:prstGeom>
          <a:solidFill>
            <a:srgbClr val="D5F0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888" name="Google Shape;888;p89"/>
          <p:cNvCxnSpPr/>
          <p:nvPr/>
        </p:nvCxnSpPr>
        <p:spPr>
          <a:xfrm>
            <a:off x="3661475" y="2149349"/>
            <a:ext cx="2091600" cy="12900"/>
          </a:xfrm>
          <a:prstGeom prst="straightConnector1">
            <a:avLst/>
          </a:prstGeom>
          <a:noFill/>
          <a:ln w="136525" cap="flat" cmpd="sng">
            <a:solidFill>
              <a:srgbClr val="F79305"/>
            </a:solidFill>
            <a:prstDash val="solid"/>
            <a:miter lim="800000"/>
            <a:headEnd type="none" w="sm" len="sm"/>
            <a:tailEnd type="triangle" w="med" len="med"/>
          </a:ln>
        </p:spPr>
      </p:cxnSp>
      <p:cxnSp>
        <p:nvCxnSpPr>
          <p:cNvPr id="889" name="Google Shape;889;p89"/>
          <p:cNvCxnSpPr/>
          <p:nvPr/>
        </p:nvCxnSpPr>
        <p:spPr>
          <a:xfrm rot="10800000" flipH="1">
            <a:off x="3661475" y="3676540"/>
            <a:ext cx="2082000" cy="9900"/>
          </a:xfrm>
          <a:prstGeom prst="straightConnector1">
            <a:avLst/>
          </a:prstGeom>
          <a:noFill/>
          <a:ln w="139700" cap="flat" cmpd="sng">
            <a:solidFill>
              <a:srgbClr val="D6D5D5"/>
            </a:solidFill>
            <a:prstDash val="solid"/>
            <a:miter lim="800000"/>
            <a:headEnd type="none" w="sm" len="sm"/>
            <a:tailEnd type="triangle" w="med" len="med"/>
          </a:ln>
        </p:spPr>
      </p:cxnSp>
      <p:sp>
        <p:nvSpPr>
          <p:cNvPr id="890" name="Google Shape;890;p89"/>
          <p:cNvSpPr txBox="1"/>
          <p:nvPr/>
        </p:nvSpPr>
        <p:spPr>
          <a:xfrm>
            <a:off x="5333501" y="2599055"/>
            <a:ext cx="3314412" cy="276999"/>
          </a:xfrm>
          <a:prstGeom prst="rect">
            <a:avLst/>
          </a:prstGeom>
          <a:solidFill>
            <a:srgbClr val="C0E8FF"/>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1" i="0" u="none" strike="noStrike" cap="none">
                <a:solidFill>
                  <a:srgbClr val="FF9304"/>
                </a:solidFill>
                <a:latin typeface="Calibri"/>
                <a:ea typeface="Calibri"/>
                <a:cs typeface="Calibri"/>
                <a:sym typeface="Calibri"/>
              </a:rPr>
              <a:t>Impaired Memory Contiguity</a:t>
            </a:r>
            <a:endParaRPr sz="1100"/>
          </a:p>
        </p:txBody>
      </p:sp>
      <p:sp>
        <p:nvSpPr>
          <p:cNvPr id="891" name="Google Shape;891;p89"/>
          <p:cNvSpPr txBox="1"/>
          <p:nvPr/>
        </p:nvSpPr>
        <p:spPr>
          <a:xfrm>
            <a:off x="5333501" y="4136146"/>
            <a:ext cx="3314412" cy="484748"/>
          </a:xfrm>
          <a:prstGeom prst="rect">
            <a:avLst/>
          </a:prstGeom>
          <a:solidFill>
            <a:srgbClr val="C0E8FF"/>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1" i="0" u="none" strike="noStrike" cap="none">
                <a:solidFill>
                  <a:srgbClr val="5D5E5F"/>
                </a:solidFill>
                <a:latin typeface="Calibri"/>
                <a:ea typeface="Calibri"/>
                <a:cs typeface="Calibri"/>
                <a:sym typeface="Calibri"/>
              </a:rPr>
              <a:t>Intact Memory Contiguity in Recall</a:t>
            </a:r>
            <a:endParaRPr sz="1100"/>
          </a:p>
          <a:p>
            <a:pPr marL="0" marR="0" lvl="0" indent="0" algn="l" rtl="0">
              <a:spcBef>
                <a:spcPts val="0"/>
              </a:spcBef>
              <a:spcAft>
                <a:spcPts val="0"/>
              </a:spcAft>
              <a:buNone/>
            </a:pPr>
            <a:endParaRPr sz="1400" b="1">
              <a:solidFill>
                <a:srgbClr val="5D5E5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90"/>
          <p:cNvPicPr preferRelativeResize="0"/>
          <p:nvPr/>
        </p:nvPicPr>
        <p:blipFill rotWithShape="1">
          <a:blip r:embed="rId3">
            <a:alphaModFix/>
          </a:blip>
          <a:srcRect t="2460" b="1"/>
          <a:stretch/>
        </p:blipFill>
        <p:spPr>
          <a:xfrm>
            <a:off x="3503000" y="1110494"/>
            <a:ext cx="3184078" cy="2348803"/>
          </a:xfrm>
          <a:prstGeom prst="rect">
            <a:avLst/>
          </a:prstGeom>
          <a:noFill/>
          <a:ln w="9525" cap="flat" cmpd="sng">
            <a:solidFill>
              <a:schemeClr val="accent1"/>
            </a:solidFill>
            <a:prstDash val="solid"/>
            <a:round/>
            <a:headEnd type="none" w="sm" len="sm"/>
            <a:tailEnd type="none" w="sm" len="sm"/>
          </a:ln>
        </p:spPr>
      </p:pic>
      <p:sp>
        <p:nvSpPr>
          <p:cNvPr id="898" name="Google Shape;898;p90"/>
          <p:cNvSpPr txBox="1"/>
          <p:nvPr/>
        </p:nvSpPr>
        <p:spPr>
          <a:xfrm>
            <a:off x="317897" y="1618363"/>
            <a:ext cx="3022348" cy="1906772"/>
          </a:xfrm>
          <a:prstGeom prst="rect">
            <a:avLst/>
          </a:prstGeom>
          <a:noFill/>
          <a:ln>
            <a:noFill/>
          </a:ln>
        </p:spPr>
        <p:txBody>
          <a:bodyPr spcFirstLastPara="1" wrap="square" lIns="68575" tIns="34275" rIns="68575" bIns="34275" anchor="t" anchorCtr="0">
            <a:noAutofit/>
          </a:bodyPr>
          <a:lstStyle/>
          <a:p>
            <a:pPr marL="254000" marR="0" lvl="0" indent="-254000" algn="l" rtl="0">
              <a:lnSpc>
                <a:spcPct val="150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Free recall was transcribed and broken up into meaningful clauses (following Levine et al., 2002).</a:t>
            </a:r>
            <a:endParaRPr sz="1100"/>
          </a:p>
          <a:p>
            <a:pPr marL="254000" marR="0" lvl="0" indent="-254000" algn="l" rtl="0">
              <a:lnSpc>
                <a:spcPct val="150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Recalled events were identified and labeled, and non-distinct events were removed after scoring of scripts.</a:t>
            </a:r>
            <a:endParaRPr sz="1100"/>
          </a:p>
        </p:txBody>
      </p:sp>
      <p:sp>
        <p:nvSpPr>
          <p:cNvPr id="899" name="Google Shape;899;p90"/>
          <p:cNvSpPr txBox="1"/>
          <p:nvPr/>
        </p:nvSpPr>
        <p:spPr>
          <a:xfrm>
            <a:off x="317897" y="290513"/>
            <a:ext cx="7895178" cy="584371"/>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3000"/>
              <a:buFont typeface="Calibri"/>
              <a:buNone/>
            </a:pPr>
            <a:r>
              <a:rPr lang="en" sz="3000">
                <a:solidFill>
                  <a:schemeClr val="dk1"/>
                </a:solidFill>
                <a:latin typeface="Calibri"/>
                <a:ea typeface="Calibri"/>
                <a:cs typeface="Calibri"/>
                <a:sym typeface="Calibri"/>
              </a:rPr>
              <a:t>Analysis Approach for Memory Contiguity Studies</a:t>
            </a:r>
            <a:endParaRPr sz="1100"/>
          </a:p>
        </p:txBody>
      </p:sp>
      <p:sp>
        <p:nvSpPr>
          <p:cNvPr id="900" name="Google Shape;900;p90"/>
          <p:cNvSpPr txBox="1"/>
          <p:nvPr/>
        </p:nvSpPr>
        <p:spPr>
          <a:xfrm>
            <a:off x="7083364" y="2345020"/>
            <a:ext cx="1813285" cy="2769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accent1"/>
                </a:solidFill>
                <a:latin typeface="Calibri"/>
                <a:ea typeface="Calibri"/>
                <a:cs typeface="Calibri"/>
                <a:sym typeface="Calibri"/>
              </a:rPr>
              <a:t>Section of scoring sheet</a:t>
            </a:r>
            <a:endParaRPr sz="1100"/>
          </a:p>
        </p:txBody>
      </p:sp>
      <p:sp>
        <p:nvSpPr>
          <p:cNvPr id="901" name="Google Shape;901;p90"/>
          <p:cNvSpPr txBox="1"/>
          <p:nvPr/>
        </p:nvSpPr>
        <p:spPr>
          <a:xfrm>
            <a:off x="5064975" y="874875"/>
            <a:ext cx="16221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accent1"/>
                </a:solidFill>
                <a:latin typeface="Calibri"/>
                <a:ea typeface="Calibri"/>
                <a:cs typeface="Calibri"/>
                <a:sym typeface="Calibri"/>
              </a:rPr>
              <a:t>Section of script</a:t>
            </a:r>
            <a:endParaRPr sz="1100"/>
          </a:p>
        </p:txBody>
      </p:sp>
      <p:pic>
        <p:nvPicPr>
          <p:cNvPr id="902" name="Google Shape;902;p90"/>
          <p:cNvPicPr preferRelativeResize="0"/>
          <p:nvPr/>
        </p:nvPicPr>
        <p:blipFill rotWithShape="1">
          <a:blip r:embed="rId4">
            <a:alphaModFix/>
          </a:blip>
          <a:srcRect/>
          <a:stretch/>
        </p:blipFill>
        <p:spPr>
          <a:xfrm>
            <a:off x="5803757" y="2571750"/>
            <a:ext cx="3092893" cy="2471584"/>
          </a:xfrm>
          <a:prstGeom prst="rect">
            <a:avLst/>
          </a:prstGeom>
          <a:noFill/>
          <a:ln w="9525" cap="flat" cmpd="sng">
            <a:solidFill>
              <a:schemeClr val="accent1"/>
            </a:solidFill>
            <a:prstDash val="solid"/>
            <a:round/>
            <a:headEnd type="none" w="sm" len="sm"/>
            <a:tailEnd type="none" w="sm" len="sm"/>
          </a:ln>
        </p:spPr>
      </p:pic>
      <p:sp>
        <p:nvSpPr>
          <p:cNvPr id="903" name="Google Shape;903;p90"/>
          <p:cNvSpPr/>
          <p:nvPr/>
        </p:nvSpPr>
        <p:spPr>
          <a:xfrm rot="5400000">
            <a:off x="3291000" y="1624050"/>
            <a:ext cx="3267000" cy="2381100"/>
          </a:xfrm>
          <a:prstGeom prst="leftUpArrow">
            <a:avLst/>
          </a:prstGeom>
          <a:solidFill>
            <a:schemeClr val="accent1">
              <a:alpha val="52941"/>
            </a:schemeClr>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91"/>
          <p:cNvSpPr txBox="1"/>
          <p:nvPr/>
        </p:nvSpPr>
        <p:spPr>
          <a:xfrm>
            <a:off x="521225" y="2006150"/>
            <a:ext cx="2214000" cy="992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u="sng">
                <a:solidFill>
                  <a:srgbClr val="FF0000"/>
                </a:solidFill>
                <a:latin typeface="Calibri"/>
                <a:ea typeface="Calibri"/>
                <a:cs typeface="Calibri"/>
                <a:sym typeface="Calibri"/>
              </a:rPr>
              <a:t>Temporal Clustering </a:t>
            </a:r>
            <a:endParaRPr sz="1100"/>
          </a:p>
          <a:p>
            <a:pPr marL="0" marR="0" lvl="0" indent="0" algn="l" rtl="0">
              <a:spcBef>
                <a:spcPts val="0"/>
              </a:spcBef>
              <a:spcAft>
                <a:spcPts val="0"/>
              </a:spcAft>
              <a:buNone/>
            </a:pPr>
            <a:r>
              <a:rPr lang="en" sz="1500">
                <a:solidFill>
                  <a:schemeClr val="dk1"/>
                </a:solidFill>
                <a:latin typeface="Calibri"/>
                <a:ea typeface="Calibri"/>
                <a:cs typeface="Calibri"/>
                <a:sym typeface="Calibri"/>
              </a:rPr>
              <a:t>Conditional probability of making a </a:t>
            </a:r>
            <a:r>
              <a:rPr lang="en" sz="1500" i="1">
                <a:solidFill>
                  <a:schemeClr val="dk1"/>
                </a:solidFill>
                <a:latin typeface="Calibri"/>
                <a:ea typeface="Calibri"/>
                <a:cs typeface="Calibri"/>
                <a:sym typeface="Calibri"/>
              </a:rPr>
              <a:t>near versus far</a:t>
            </a:r>
            <a:r>
              <a:rPr lang="en" sz="1500">
                <a:solidFill>
                  <a:schemeClr val="dk1"/>
                </a:solidFill>
                <a:latin typeface="Calibri"/>
                <a:ea typeface="Calibri"/>
                <a:cs typeface="Calibri"/>
                <a:sym typeface="Calibri"/>
              </a:rPr>
              <a:t> recalled events in memory </a:t>
            </a:r>
            <a:endParaRPr sz="1100"/>
          </a:p>
        </p:txBody>
      </p:sp>
      <p:sp>
        <p:nvSpPr>
          <p:cNvPr id="909" name="Google Shape;909;p91"/>
          <p:cNvSpPr txBox="1"/>
          <p:nvPr/>
        </p:nvSpPr>
        <p:spPr>
          <a:xfrm>
            <a:off x="6004688" y="2006210"/>
            <a:ext cx="2580085" cy="99257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u="sng">
                <a:solidFill>
                  <a:srgbClr val="1F3864"/>
                </a:solidFill>
                <a:latin typeface="Calibri"/>
                <a:ea typeface="Calibri"/>
                <a:cs typeface="Calibri"/>
                <a:sym typeface="Calibri"/>
              </a:rPr>
              <a:t>Forward Transition</a:t>
            </a:r>
            <a:endParaRPr sz="1500" b="1" u="sng">
              <a:solidFill>
                <a:schemeClr val="dk1"/>
              </a:solidFill>
              <a:latin typeface="Calibri"/>
              <a:ea typeface="Calibri"/>
              <a:cs typeface="Calibri"/>
              <a:sym typeface="Calibri"/>
            </a:endParaRPr>
          </a:p>
          <a:p>
            <a:pPr marL="0" marR="0" lvl="0" indent="0" algn="l" rtl="0">
              <a:spcBef>
                <a:spcPts val="0"/>
              </a:spcBef>
              <a:spcAft>
                <a:spcPts val="0"/>
              </a:spcAft>
              <a:buNone/>
            </a:pPr>
            <a:r>
              <a:rPr lang="en" sz="1500">
                <a:solidFill>
                  <a:schemeClr val="dk1"/>
                </a:solidFill>
                <a:latin typeface="Calibri"/>
                <a:ea typeface="Calibri"/>
                <a:cs typeface="Calibri"/>
                <a:sym typeface="Calibri"/>
              </a:rPr>
              <a:t>Proportion of events recalled </a:t>
            </a:r>
            <a:r>
              <a:rPr lang="en" sz="1500" i="1">
                <a:solidFill>
                  <a:schemeClr val="dk1"/>
                </a:solidFill>
                <a:latin typeface="Calibri"/>
                <a:ea typeface="Calibri"/>
                <a:cs typeface="Calibri"/>
                <a:sym typeface="Calibri"/>
              </a:rPr>
              <a:t>backwards or forwards </a:t>
            </a:r>
            <a:r>
              <a:rPr lang="en" sz="1500">
                <a:solidFill>
                  <a:schemeClr val="dk1"/>
                </a:solidFill>
                <a:latin typeface="Calibri"/>
                <a:ea typeface="Calibri"/>
                <a:cs typeface="Calibri"/>
                <a:sym typeface="Calibri"/>
              </a:rPr>
              <a:t>from last event in memory</a:t>
            </a:r>
            <a:endParaRPr sz="1100"/>
          </a:p>
        </p:txBody>
      </p:sp>
      <p:pic>
        <p:nvPicPr>
          <p:cNvPr id="910" name="Google Shape;910;p91"/>
          <p:cNvPicPr preferRelativeResize="0"/>
          <p:nvPr/>
        </p:nvPicPr>
        <p:blipFill rotWithShape="1">
          <a:blip r:embed="rId3">
            <a:alphaModFix/>
          </a:blip>
          <a:srcRect/>
          <a:stretch/>
        </p:blipFill>
        <p:spPr>
          <a:xfrm>
            <a:off x="2863224" y="865829"/>
            <a:ext cx="3013471" cy="3897860"/>
          </a:xfrm>
          <a:prstGeom prst="rect">
            <a:avLst/>
          </a:prstGeom>
          <a:noFill/>
          <a:ln>
            <a:noFill/>
          </a:ln>
        </p:spPr>
      </p:pic>
      <p:sp>
        <p:nvSpPr>
          <p:cNvPr id="911" name="Google Shape;911;p91"/>
          <p:cNvSpPr txBox="1"/>
          <p:nvPr/>
        </p:nvSpPr>
        <p:spPr>
          <a:xfrm>
            <a:off x="6004700" y="3677700"/>
            <a:ext cx="2861100" cy="108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Calibri"/>
                <a:ea typeface="Calibri"/>
                <a:cs typeface="Calibri"/>
                <a:sym typeface="Calibri"/>
              </a:rPr>
              <a:t>NOTE: </a:t>
            </a:r>
            <a:r>
              <a:rPr lang="en" sz="1100">
                <a:solidFill>
                  <a:schemeClr val="dk1"/>
                </a:solidFill>
                <a:latin typeface="Calibri"/>
                <a:ea typeface="Calibri"/>
                <a:cs typeface="Calibri"/>
                <a:sym typeface="Calibri"/>
              </a:rPr>
              <a:t>Memory recall of each event is limited to verifiable events from both haunted house and lab, meaning only fixtures or individuals who did not change position and appeared each night as well as specific aspects of lab procedures.</a:t>
            </a:r>
            <a:endParaRPr sz="1100"/>
          </a:p>
        </p:txBody>
      </p:sp>
      <p:sp>
        <p:nvSpPr>
          <p:cNvPr id="912" name="Google Shape;912;p91"/>
          <p:cNvSpPr txBox="1"/>
          <p:nvPr/>
        </p:nvSpPr>
        <p:spPr>
          <a:xfrm>
            <a:off x="262944" y="284560"/>
            <a:ext cx="3143250" cy="476250"/>
          </a:xfrm>
          <a:prstGeom prst="rect">
            <a:avLst/>
          </a:prstGeom>
          <a:noFill/>
          <a:ln>
            <a:noFill/>
          </a:ln>
        </p:spPr>
        <p:txBody>
          <a:bodyPr spcFirstLastPara="1" wrap="square" lIns="68575" tIns="34275" rIns="68575" bIns="34275" anchor="t" anchorCtr="0">
            <a:noAutofit/>
          </a:bodyPr>
          <a:lstStyle/>
          <a:p>
            <a:pPr marL="0" marR="0" lvl="0" indent="0" algn="l" rtl="0">
              <a:lnSpc>
                <a:spcPct val="80000"/>
              </a:lnSpc>
              <a:spcBef>
                <a:spcPts val="0"/>
              </a:spcBef>
              <a:spcAft>
                <a:spcPts val="0"/>
              </a:spcAft>
              <a:buClr>
                <a:schemeClr val="dk1"/>
              </a:buClr>
              <a:buSzPts val="3000"/>
              <a:buFont typeface="Calibri"/>
              <a:buNone/>
            </a:pPr>
            <a:r>
              <a:rPr lang="en" sz="3000">
                <a:solidFill>
                  <a:schemeClr val="dk1"/>
                </a:solidFill>
                <a:latin typeface="Calibri"/>
                <a:ea typeface="Calibri"/>
                <a:cs typeface="Calibri"/>
                <a:sym typeface="Calibri"/>
              </a:rPr>
              <a:t>Analysis Approach</a:t>
            </a:r>
            <a:endParaRPr sz="1100"/>
          </a:p>
        </p:txBody>
      </p:sp>
      <p:sp>
        <p:nvSpPr>
          <p:cNvPr id="913" name="Google Shape;913;p91"/>
          <p:cNvSpPr txBox="1"/>
          <p:nvPr/>
        </p:nvSpPr>
        <p:spPr>
          <a:xfrm>
            <a:off x="2863224" y="802034"/>
            <a:ext cx="2960197" cy="35779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1" u="sng">
                <a:solidFill>
                  <a:schemeClr val="dk1"/>
                </a:solidFill>
                <a:latin typeface="Calibri"/>
                <a:ea typeface="Calibri"/>
                <a:cs typeface="Calibri"/>
                <a:sym typeface="Calibri"/>
              </a:rPr>
              <a:t>Terror Behind the Walls Schematic</a:t>
            </a:r>
            <a:endParaRPr sz="1100"/>
          </a:p>
          <a:p>
            <a:pPr marL="0" marR="0" lvl="0" indent="0" algn="l" rtl="0">
              <a:spcBef>
                <a:spcPts val="0"/>
              </a:spcBef>
              <a:spcAft>
                <a:spcPts val="0"/>
              </a:spcAft>
              <a:buNone/>
            </a:pPr>
            <a:endParaRPr sz="500" b="1" u="sng">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92"/>
          <p:cNvPicPr preferRelativeResize="0">
            <a:picLocks noGrp="1"/>
          </p:cNvPicPr>
          <p:nvPr>
            <p:ph type="body" idx="1"/>
          </p:nvPr>
        </p:nvPicPr>
        <p:blipFill rotWithShape="1">
          <a:blip r:embed="rId3">
            <a:alphaModFix/>
          </a:blip>
          <a:srcRect/>
          <a:stretch/>
        </p:blipFill>
        <p:spPr>
          <a:xfrm>
            <a:off x="5664925" y="187142"/>
            <a:ext cx="3150300" cy="4077300"/>
          </a:xfrm>
          <a:prstGeom prst="rect">
            <a:avLst/>
          </a:prstGeom>
          <a:noFill/>
          <a:ln>
            <a:noFill/>
          </a:ln>
        </p:spPr>
      </p:pic>
      <p:sp>
        <p:nvSpPr>
          <p:cNvPr id="920" name="Google Shape;920;p92"/>
          <p:cNvSpPr txBox="1">
            <a:spLocks noGrp="1"/>
          </p:cNvSpPr>
          <p:nvPr>
            <p:ph type="title"/>
          </p:nvPr>
        </p:nvSpPr>
        <p:spPr>
          <a:xfrm>
            <a:off x="184637" y="181291"/>
            <a:ext cx="5023736"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r>
              <a:rPr lang="en" sz="2400"/>
              <a:t>Temporal Clustering was Disrupted in the haunted house</a:t>
            </a:r>
            <a:endParaRPr sz="1100"/>
          </a:p>
        </p:txBody>
      </p:sp>
      <p:cxnSp>
        <p:nvCxnSpPr>
          <p:cNvPr id="921" name="Google Shape;921;p92"/>
          <p:cNvCxnSpPr/>
          <p:nvPr/>
        </p:nvCxnSpPr>
        <p:spPr>
          <a:xfrm>
            <a:off x="6754207" y="740175"/>
            <a:ext cx="1146600" cy="0"/>
          </a:xfrm>
          <a:prstGeom prst="straightConnector1">
            <a:avLst/>
          </a:prstGeom>
          <a:noFill/>
          <a:ln w="41275" cap="flat" cmpd="sng">
            <a:solidFill>
              <a:schemeClr val="dk1"/>
            </a:solidFill>
            <a:prstDash val="solid"/>
            <a:miter lim="800000"/>
            <a:headEnd type="none" w="sm" len="sm"/>
            <a:tailEnd type="none" w="sm" len="sm"/>
          </a:ln>
        </p:spPr>
      </p:cxnSp>
      <p:sp>
        <p:nvSpPr>
          <p:cNvPr id="922" name="Google Shape;922;p92"/>
          <p:cNvSpPr txBox="1"/>
          <p:nvPr/>
        </p:nvSpPr>
        <p:spPr>
          <a:xfrm>
            <a:off x="7189050" y="474387"/>
            <a:ext cx="276900" cy="408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a:t>
            </a:r>
            <a:endParaRPr sz="1100"/>
          </a:p>
        </p:txBody>
      </p:sp>
      <p:sp>
        <p:nvSpPr>
          <p:cNvPr id="923" name="Google Shape;923;p92"/>
          <p:cNvSpPr/>
          <p:nvPr/>
        </p:nvSpPr>
        <p:spPr>
          <a:xfrm>
            <a:off x="417910" y="4410660"/>
            <a:ext cx="8449978" cy="53091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dk1"/>
                </a:solidFill>
                <a:latin typeface="Calibri"/>
                <a:ea typeface="Calibri"/>
                <a:cs typeface="Calibri"/>
                <a:sym typeface="Calibri"/>
              </a:rPr>
              <a:t>Individuals had significantly less temporal clustering in free recall of the haunted house versus the lab, suggesting less use of temporal context to guide memory recall (p&lt;0.001).</a:t>
            </a:r>
            <a:endParaRPr sz="1100"/>
          </a:p>
        </p:txBody>
      </p:sp>
      <p:sp>
        <p:nvSpPr>
          <p:cNvPr id="924" name="Google Shape;924;p92"/>
          <p:cNvSpPr txBox="1"/>
          <p:nvPr/>
        </p:nvSpPr>
        <p:spPr>
          <a:xfrm rot="-5400000">
            <a:off x="4528075" y="2170875"/>
            <a:ext cx="19968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Probability of </a:t>
            </a:r>
            <a:r>
              <a:rPr lang="en">
                <a:solidFill>
                  <a:schemeClr val="dk1"/>
                </a:solidFill>
                <a:latin typeface="Calibri"/>
                <a:ea typeface="Calibri"/>
                <a:cs typeface="Calibri"/>
                <a:sym typeface="Calibri"/>
              </a:rPr>
              <a:t>Clustering</a:t>
            </a:r>
            <a:endParaRPr sz="1100"/>
          </a:p>
        </p:txBody>
      </p:sp>
      <p:sp>
        <p:nvSpPr>
          <p:cNvPr id="925" name="Google Shape;925;p92"/>
          <p:cNvSpPr txBox="1"/>
          <p:nvPr/>
        </p:nvSpPr>
        <p:spPr>
          <a:xfrm>
            <a:off x="5159751" y="944763"/>
            <a:ext cx="558900" cy="2307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100">
                <a:solidFill>
                  <a:schemeClr val="dk1"/>
                </a:solidFill>
                <a:latin typeface="Calibri"/>
                <a:ea typeface="Calibri"/>
                <a:cs typeface="Calibri"/>
                <a:sym typeface="Calibri"/>
              </a:rPr>
              <a:t>Close</a:t>
            </a:r>
            <a:endParaRPr sz="1100"/>
          </a:p>
        </p:txBody>
      </p:sp>
      <p:sp>
        <p:nvSpPr>
          <p:cNvPr id="926" name="Google Shape;926;p92"/>
          <p:cNvSpPr txBox="1"/>
          <p:nvPr/>
        </p:nvSpPr>
        <p:spPr>
          <a:xfrm>
            <a:off x="5215700" y="3443175"/>
            <a:ext cx="447000" cy="2307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100">
                <a:solidFill>
                  <a:schemeClr val="dk1"/>
                </a:solidFill>
                <a:latin typeface="Calibri"/>
                <a:ea typeface="Calibri"/>
                <a:cs typeface="Calibri"/>
                <a:sym typeface="Calibri"/>
              </a:rPr>
              <a:t>Far</a:t>
            </a:r>
            <a:endParaRPr sz="1100"/>
          </a:p>
        </p:txBody>
      </p:sp>
      <p:sp>
        <p:nvSpPr>
          <p:cNvPr id="927" name="Google Shape;927;p92"/>
          <p:cNvSpPr txBox="1"/>
          <p:nvPr/>
        </p:nvSpPr>
        <p:spPr>
          <a:xfrm>
            <a:off x="6207175" y="3724425"/>
            <a:ext cx="1345200" cy="3447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haunted house</a:t>
            </a:r>
            <a:endParaRPr sz="1100"/>
          </a:p>
        </p:txBody>
      </p:sp>
      <p:sp>
        <p:nvSpPr>
          <p:cNvPr id="928" name="Google Shape;928;p92"/>
          <p:cNvSpPr txBox="1"/>
          <p:nvPr/>
        </p:nvSpPr>
        <p:spPr>
          <a:xfrm>
            <a:off x="7900800" y="3724425"/>
            <a:ext cx="605400" cy="3447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lab</a:t>
            </a:r>
            <a:endParaRPr sz="1100"/>
          </a:p>
        </p:txBody>
      </p:sp>
      <p:pic>
        <p:nvPicPr>
          <p:cNvPr id="929" name="Google Shape;929;p92"/>
          <p:cNvPicPr preferRelativeResize="0"/>
          <p:nvPr/>
        </p:nvPicPr>
        <p:blipFill rotWithShape="1">
          <a:blip r:embed="rId4">
            <a:alphaModFix/>
          </a:blip>
          <a:srcRect l="43952" b="49223"/>
          <a:stretch/>
        </p:blipFill>
        <p:spPr>
          <a:xfrm>
            <a:off x="2625088" y="1097795"/>
            <a:ext cx="1720418" cy="908999"/>
          </a:xfrm>
          <a:prstGeom prst="rect">
            <a:avLst/>
          </a:prstGeom>
          <a:noFill/>
          <a:ln>
            <a:noFill/>
          </a:ln>
        </p:spPr>
      </p:pic>
      <p:sp>
        <p:nvSpPr>
          <p:cNvPr id="930" name="Google Shape;930;p92"/>
          <p:cNvSpPr/>
          <p:nvPr/>
        </p:nvSpPr>
        <p:spPr>
          <a:xfrm>
            <a:off x="2566220" y="1097795"/>
            <a:ext cx="243348" cy="506803"/>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1" name="Google Shape;931;p92"/>
          <p:cNvSpPr/>
          <p:nvPr/>
        </p:nvSpPr>
        <p:spPr>
          <a:xfrm>
            <a:off x="2679993" y="1097795"/>
            <a:ext cx="362359" cy="191636"/>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932" name="Google Shape;932;p92"/>
          <p:cNvGrpSpPr/>
          <p:nvPr/>
        </p:nvGrpSpPr>
        <p:grpSpPr>
          <a:xfrm>
            <a:off x="1169662" y="1254749"/>
            <a:ext cx="3150394" cy="2405990"/>
            <a:chOff x="1559549" y="1672999"/>
            <a:chExt cx="4200525" cy="3207987"/>
          </a:xfrm>
        </p:grpSpPr>
        <p:grpSp>
          <p:nvGrpSpPr>
            <p:cNvPr id="933" name="Google Shape;933;p92"/>
            <p:cNvGrpSpPr/>
            <p:nvPr/>
          </p:nvGrpSpPr>
          <p:grpSpPr>
            <a:xfrm>
              <a:off x="1559549" y="1672999"/>
              <a:ext cx="4200525" cy="3207987"/>
              <a:chOff x="1559549" y="1672999"/>
              <a:chExt cx="4200525" cy="3207987"/>
            </a:xfrm>
          </p:grpSpPr>
          <p:grpSp>
            <p:nvGrpSpPr>
              <p:cNvPr id="934" name="Google Shape;934;p92"/>
              <p:cNvGrpSpPr/>
              <p:nvPr/>
            </p:nvGrpSpPr>
            <p:grpSpPr>
              <a:xfrm>
                <a:off x="1559549" y="2139464"/>
                <a:ext cx="4200525" cy="2741522"/>
                <a:chOff x="1559549" y="2139464"/>
                <a:chExt cx="4200525" cy="2741522"/>
              </a:xfrm>
            </p:grpSpPr>
            <p:pic>
              <p:nvPicPr>
                <p:cNvPr id="935" name="Google Shape;935;p92"/>
                <p:cNvPicPr preferRelativeResize="0"/>
                <p:nvPr/>
              </p:nvPicPr>
              <p:blipFill rotWithShape="1">
                <a:blip r:embed="rId5">
                  <a:alphaModFix/>
                </a:blip>
                <a:srcRect l="3412" t="26128" r="5343" b="33456"/>
                <a:stretch/>
              </p:blipFill>
              <p:spPr>
                <a:xfrm>
                  <a:off x="1559549" y="2437823"/>
                  <a:ext cx="4200525" cy="2443163"/>
                </a:xfrm>
                <a:prstGeom prst="rect">
                  <a:avLst/>
                </a:prstGeom>
                <a:noFill/>
                <a:ln>
                  <a:noFill/>
                </a:ln>
              </p:spPr>
            </p:pic>
            <p:pic>
              <p:nvPicPr>
                <p:cNvPr id="936" name="Google Shape;936;p92"/>
                <p:cNvPicPr preferRelativeResize="0"/>
                <p:nvPr/>
              </p:nvPicPr>
              <p:blipFill rotWithShape="1">
                <a:blip r:embed="rId6">
                  <a:alphaModFix/>
                </a:blip>
                <a:srcRect/>
                <a:stretch/>
              </p:blipFill>
              <p:spPr>
                <a:xfrm>
                  <a:off x="1913021" y="2205156"/>
                  <a:ext cx="1323474" cy="812800"/>
                </a:xfrm>
                <a:prstGeom prst="rect">
                  <a:avLst/>
                </a:prstGeom>
                <a:noFill/>
                <a:ln>
                  <a:noFill/>
                </a:ln>
              </p:spPr>
            </p:pic>
            <p:sp>
              <p:nvSpPr>
                <p:cNvPr id="937" name="Google Shape;937;p92"/>
                <p:cNvSpPr/>
                <p:nvPr/>
              </p:nvSpPr>
              <p:spPr>
                <a:xfrm>
                  <a:off x="3161184" y="2139464"/>
                  <a:ext cx="190734" cy="179514"/>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938" name="Google Shape;938;p92"/>
              <p:cNvSpPr/>
              <p:nvPr/>
            </p:nvSpPr>
            <p:spPr>
              <a:xfrm>
                <a:off x="4056470" y="1858892"/>
                <a:ext cx="1158285" cy="816833"/>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9" name="Google Shape;939;p92"/>
              <p:cNvSpPr/>
              <p:nvPr/>
            </p:nvSpPr>
            <p:spPr>
              <a:xfrm>
                <a:off x="3982987" y="1672999"/>
                <a:ext cx="499289" cy="316906"/>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0" name="Google Shape;940;p92"/>
              <p:cNvSpPr/>
              <p:nvPr/>
            </p:nvSpPr>
            <p:spPr>
              <a:xfrm>
                <a:off x="5085279" y="2139464"/>
                <a:ext cx="444903" cy="271033"/>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1" name="Google Shape;941;p92"/>
              <p:cNvSpPr/>
              <p:nvPr/>
            </p:nvSpPr>
            <p:spPr>
              <a:xfrm>
                <a:off x="3695524" y="1753178"/>
                <a:ext cx="235975" cy="236727"/>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942" name="Google Shape;942;p92"/>
            <p:cNvPicPr preferRelativeResize="0"/>
            <p:nvPr/>
          </p:nvPicPr>
          <p:blipFill rotWithShape="1">
            <a:blip r:embed="rId7">
              <a:alphaModFix/>
            </a:blip>
            <a:srcRect/>
            <a:stretch/>
          </p:blipFill>
          <p:spPr>
            <a:xfrm>
              <a:off x="3667560" y="1753177"/>
              <a:ext cx="295909" cy="236727"/>
            </a:xfrm>
            <a:prstGeom prst="rect">
              <a:avLst/>
            </a:prstGeom>
            <a:noFill/>
            <a:ln>
              <a:noFill/>
            </a:ln>
          </p:spPr>
        </p:pic>
        <p:pic>
          <p:nvPicPr>
            <p:cNvPr id="943" name="Google Shape;943;p92"/>
            <p:cNvPicPr preferRelativeResize="0"/>
            <p:nvPr/>
          </p:nvPicPr>
          <p:blipFill rotWithShape="1">
            <a:blip r:embed="rId8">
              <a:alphaModFix/>
            </a:blip>
            <a:srcRect/>
            <a:stretch/>
          </p:blipFill>
          <p:spPr>
            <a:xfrm>
              <a:off x="5069132" y="2415861"/>
              <a:ext cx="618436" cy="525385"/>
            </a:xfrm>
            <a:prstGeom prst="rect">
              <a:avLst/>
            </a:prstGeom>
            <a:noFill/>
            <a:ln>
              <a:noFill/>
            </a:ln>
          </p:spPr>
        </p:pic>
        <p:sp>
          <p:nvSpPr>
            <p:cNvPr id="944" name="Google Shape;944;p92"/>
            <p:cNvSpPr/>
            <p:nvPr/>
          </p:nvSpPr>
          <p:spPr>
            <a:xfrm>
              <a:off x="5069132" y="2365248"/>
              <a:ext cx="197812" cy="115824"/>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5" name="Google Shape;945;p92"/>
            <p:cNvSpPr/>
            <p:nvPr/>
          </p:nvSpPr>
          <p:spPr>
            <a:xfrm>
              <a:off x="4997832" y="2523164"/>
              <a:ext cx="100892" cy="176784"/>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pic>
        <p:nvPicPr>
          <p:cNvPr id="951" name="Google Shape;951;p93"/>
          <p:cNvPicPr preferRelativeResize="0">
            <a:picLocks noGrp="1"/>
          </p:cNvPicPr>
          <p:nvPr>
            <p:ph type="body" idx="1"/>
          </p:nvPr>
        </p:nvPicPr>
        <p:blipFill rotWithShape="1">
          <a:blip r:embed="rId3">
            <a:alphaModFix/>
          </a:blip>
          <a:srcRect/>
          <a:stretch/>
        </p:blipFill>
        <p:spPr>
          <a:xfrm>
            <a:off x="5616775" y="665075"/>
            <a:ext cx="3132000" cy="3587400"/>
          </a:xfrm>
          <a:prstGeom prst="rect">
            <a:avLst/>
          </a:prstGeom>
          <a:noFill/>
          <a:ln>
            <a:noFill/>
          </a:ln>
        </p:spPr>
      </p:pic>
      <p:sp>
        <p:nvSpPr>
          <p:cNvPr id="952" name="Google Shape;952;p93"/>
          <p:cNvSpPr txBox="1">
            <a:spLocks noGrp="1"/>
          </p:cNvSpPr>
          <p:nvPr>
            <p:ph type="title"/>
          </p:nvPr>
        </p:nvSpPr>
        <p:spPr>
          <a:xfrm>
            <a:off x="184637" y="199456"/>
            <a:ext cx="5239229"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r>
              <a:rPr lang="en" sz="2400"/>
              <a:t>Proportion of Forward Transition was lower in the haunted house</a:t>
            </a:r>
            <a:endParaRPr sz="1100"/>
          </a:p>
        </p:txBody>
      </p:sp>
      <p:cxnSp>
        <p:nvCxnSpPr>
          <p:cNvPr id="953" name="Google Shape;953;p93"/>
          <p:cNvCxnSpPr/>
          <p:nvPr/>
        </p:nvCxnSpPr>
        <p:spPr>
          <a:xfrm>
            <a:off x="6886974" y="822078"/>
            <a:ext cx="1188000" cy="0"/>
          </a:xfrm>
          <a:prstGeom prst="straightConnector1">
            <a:avLst/>
          </a:prstGeom>
          <a:noFill/>
          <a:ln w="41275" cap="flat" cmpd="sng">
            <a:solidFill>
              <a:schemeClr val="dk1"/>
            </a:solidFill>
            <a:prstDash val="solid"/>
            <a:miter lim="800000"/>
            <a:headEnd type="none" w="sm" len="sm"/>
            <a:tailEnd type="none" w="sm" len="sm"/>
          </a:ln>
        </p:spPr>
      </p:cxnSp>
      <p:sp>
        <p:nvSpPr>
          <p:cNvPr id="954" name="Google Shape;954;p93"/>
          <p:cNvSpPr txBox="1"/>
          <p:nvPr/>
        </p:nvSpPr>
        <p:spPr>
          <a:xfrm>
            <a:off x="7334727" y="547683"/>
            <a:ext cx="2925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a:t>
            </a:r>
            <a:endParaRPr sz="1100"/>
          </a:p>
        </p:txBody>
      </p:sp>
      <p:sp>
        <p:nvSpPr>
          <p:cNvPr id="955" name="Google Shape;955;p93"/>
          <p:cNvSpPr/>
          <p:nvPr/>
        </p:nvSpPr>
        <p:spPr>
          <a:xfrm>
            <a:off x="512014" y="4396537"/>
            <a:ext cx="8119972" cy="53091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dk1"/>
                </a:solidFill>
                <a:latin typeface="Calibri"/>
                <a:ea typeface="Calibri"/>
                <a:cs typeface="Calibri"/>
                <a:sym typeface="Calibri"/>
              </a:rPr>
              <a:t>Individuals made significantly less forward transition in free recall of the haunted house versus the lab, suggesting less use of a sequential narrative to guide memory recall (p&lt;0.001).</a:t>
            </a:r>
            <a:endParaRPr sz="1100"/>
          </a:p>
        </p:txBody>
      </p:sp>
      <p:sp>
        <p:nvSpPr>
          <p:cNvPr id="956" name="Google Shape;956;p93"/>
          <p:cNvSpPr txBox="1"/>
          <p:nvPr/>
        </p:nvSpPr>
        <p:spPr>
          <a:xfrm rot="-5400000">
            <a:off x="4309150" y="2261600"/>
            <a:ext cx="23823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Proportion of Transitions</a:t>
            </a:r>
            <a:endParaRPr sz="1100"/>
          </a:p>
        </p:txBody>
      </p:sp>
      <p:sp>
        <p:nvSpPr>
          <p:cNvPr id="957" name="Google Shape;957;p93"/>
          <p:cNvSpPr txBox="1"/>
          <p:nvPr/>
        </p:nvSpPr>
        <p:spPr>
          <a:xfrm>
            <a:off x="5055727" y="986275"/>
            <a:ext cx="7461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Forward</a:t>
            </a:r>
            <a:endParaRPr sz="1100"/>
          </a:p>
        </p:txBody>
      </p:sp>
      <p:sp>
        <p:nvSpPr>
          <p:cNvPr id="958" name="Google Shape;958;p93"/>
          <p:cNvSpPr txBox="1"/>
          <p:nvPr/>
        </p:nvSpPr>
        <p:spPr>
          <a:xfrm>
            <a:off x="4964725" y="3523650"/>
            <a:ext cx="785100" cy="2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Backward</a:t>
            </a:r>
            <a:endParaRPr sz="1100"/>
          </a:p>
        </p:txBody>
      </p:sp>
      <p:sp>
        <p:nvSpPr>
          <p:cNvPr id="959" name="Google Shape;959;p93"/>
          <p:cNvSpPr txBox="1"/>
          <p:nvPr/>
        </p:nvSpPr>
        <p:spPr>
          <a:xfrm>
            <a:off x="6251850" y="3905575"/>
            <a:ext cx="1188000" cy="3024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haunted house</a:t>
            </a:r>
            <a:endParaRPr sz="1100"/>
          </a:p>
        </p:txBody>
      </p:sp>
      <p:sp>
        <p:nvSpPr>
          <p:cNvPr id="960" name="Google Shape;960;p93"/>
          <p:cNvSpPr txBox="1"/>
          <p:nvPr/>
        </p:nvSpPr>
        <p:spPr>
          <a:xfrm>
            <a:off x="7892824" y="3905575"/>
            <a:ext cx="585300" cy="3024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lab</a:t>
            </a:r>
            <a:endParaRPr sz="1100"/>
          </a:p>
        </p:txBody>
      </p:sp>
      <p:grpSp>
        <p:nvGrpSpPr>
          <p:cNvPr id="961" name="Google Shape;961;p93"/>
          <p:cNvGrpSpPr/>
          <p:nvPr/>
        </p:nvGrpSpPr>
        <p:grpSpPr>
          <a:xfrm>
            <a:off x="512015" y="1711356"/>
            <a:ext cx="3882340" cy="1686610"/>
            <a:chOff x="682686" y="2281808"/>
            <a:chExt cx="5176454" cy="2248813"/>
          </a:xfrm>
        </p:grpSpPr>
        <p:grpSp>
          <p:nvGrpSpPr>
            <p:cNvPr id="962" name="Google Shape;962;p93"/>
            <p:cNvGrpSpPr/>
            <p:nvPr/>
          </p:nvGrpSpPr>
          <p:grpSpPr>
            <a:xfrm>
              <a:off x="682686" y="2281808"/>
              <a:ext cx="5176454" cy="2248813"/>
              <a:chOff x="559870" y="2443163"/>
              <a:chExt cx="5176454" cy="2248813"/>
            </a:xfrm>
          </p:grpSpPr>
          <p:pic>
            <p:nvPicPr>
              <p:cNvPr id="963" name="Google Shape;963;p93"/>
              <p:cNvPicPr preferRelativeResize="0"/>
              <p:nvPr/>
            </p:nvPicPr>
            <p:blipFill rotWithShape="1">
              <a:blip r:embed="rId4">
                <a:alphaModFix/>
              </a:blip>
              <a:srcRect l="4378" t="8132" r="4377" b="67017"/>
              <a:stretch/>
            </p:blipFill>
            <p:spPr>
              <a:xfrm>
                <a:off x="559870" y="2443163"/>
                <a:ext cx="5176454" cy="1851253"/>
              </a:xfrm>
              <a:prstGeom prst="rect">
                <a:avLst/>
              </a:prstGeom>
              <a:noFill/>
              <a:ln>
                <a:noFill/>
              </a:ln>
            </p:spPr>
          </p:pic>
          <p:pic>
            <p:nvPicPr>
              <p:cNvPr id="964" name="Google Shape;964;p93"/>
              <p:cNvPicPr preferRelativeResize="0"/>
              <p:nvPr/>
            </p:nvPicPr>
            <p:blipFill rotWithShape="1">
              <a:blip r:embed="rId5">
                <a:alphaModFix/>
              </a:blip>
              <a:srcRect/>
              <a:stretch/>
            </p:blipFill>
            <p:spPr>
              <a:xfrm>
                <a:off x="2201043" y="4102767"/>
                <a:ext cx="1047484" cy="589209"/>
              </a:xfrm>
              <a:prstGeom prst="rect">
                <a:avLst/>
              </a:prstGeom>
              <a:noFill/>
              <a:ln>
                <a:noFill/>
              </a:ln>
            </p:spPr>
          </p:pic>
        </p:grpSp>
        <p:sp>
          <p:nvSpPr>
            <p:cNvPr id="965" name="Google Shape;965;p93"/>
            <p:cNvSpPr/>
            <p:nvPr/>
          </p:nvSpPr>
          <p:spPr>
            <a:xfrm>
              <a:off x="4621135" y="3969754"/>
              <a:ext cx="348916" cy="210382"/>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94"/>
          <p:cNvSpPr txBox="1">
            <a:spLocks noGrp="1"/>
          </p:cNvSpPr>
          <p:nvPr>
            <p:ph type="title"/>
          </p:nvPr>
        </p:nvSpPr>
        <p:spPr>
          <a:xfrm>
            <a:off x="628650" y="273849"/>
            <a:ext cx="7886700" cy="797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en" sz="3000"/>
              <a:t>Summary</a:t>
            </a:r>
            <a:endParaRPr sz="1100"/>
          </a:p>
        </p:txBody>
      </p:sp>
      <p:sp>
        <p:nvSpPr>
          <p:cNvPr id="972" name="Google Shape;972;p94"/>
          <p:cNvSpPr txBox="1">
            <a:spLocks noGrp="1"/>
          </p:cNvSpPr>
          <p:nvPr>
            <p:ph type="body" idx="1"/>
          </p:nvPr>
        </p:nvSpPr>
        <p:spPr>
          <a:xfrm>
            <a:off x="628650" y="1071550"/>
            <a:ext cx="7886700" cy="2105100"/>
          </a:xfrm>
          <a:prstGeom prst="rect">
            <a:avLst/>
          </a:prstGeom>
          <a:noFill/>
          <a:ln>
            <a:noFill/>
          </a:ln>
        </p:spPr>
        <p:txBody>
          <a:bodyPr spcFirstLastPara="1" wrap="square" lIns="68575" tIns="34275" rIns="68575" bIns="34275" anchor="t" anchorCtr="0">
            <a:noAutofit/>
          </a:bodyPr>
          <a:lstStyle/>
          <a:p>
            <a:pPr marL="457200" lvl="0" indent="-342900" algn="l" rtl="0">
              <a:lnSpc>
                <a:spcPct val="130000"/>
              </a:lnSpc>
              <a:spcBef>
                <a:spcPts val="800"/>
              </a:spcBef>
              <a:spcAft>
                <a:spcPts val="0"/>
              </a:spcAft>
              <a:buSzPts val="1800"/>
              <a:buChar char="●"/>
            </a:pPr>
            <a:r>
              <a:rPr lang="en" sz="1800"/>
              <a:t>Memory contiguity was disrupted in a highly arousing environment leading to temporal context and sequential narrative disruptions.</a:t>
            </a:r>
            <a:endParaRPr sz="1800"/>
          </a:p>
          <a:p>
            <a:pPr marL="457200" lvl="0" indent="-342900" algn="l" rtl="0">
              <a:lnSpc>
                <a:spcPct val="130000"/>
              </a:lnSpc>
              <a:spcBef>
                <a:spcPts val="800"/>
              </a:spcBef>
              <a:spcAft>
                <a:spcPts val="0"/>
              </a:spcAft>
              <a:buSzPts val="1800"/>
              <a:buChar char="●"/>
            </a:pPr>
            <a:r>
              <a:rPr lang="en" sz="1800"/>
              <a:t>Memory fallibility after threat may divert contextual binding towards item-based processing, which may reflect in less hippocampal associative binding.</a:t>
            </a:r>
            <a:endParaRPr sz="1800"/>
          </a:p>
        </p:txBody>
      </p:sp>
      <p:pic>
        <p:nvPicPr>
          <p:cNvPr id="973" name="Google Shape;973;p94"/>
          <p:cNvPicPr preferRelativeResize="0"/>
          <p:nvPr/>
        </p:nvPicPr>
        <p:blipFill>
          <a:blip r:embed="rId3">
            <a:alphaModFix/>
          </a:blip>
          <a:stretch>
            <a:fillRect/>
          </a:stretch>
        </p:blipFill>
        <p:spPr>
          <a:xfrm>
            <a:off x="5088025" y="3108750"/>
            <a:ext cx="2410000" cy="1840350"/>
          </a:xfrm>
          <a:prstGeom prst="rect">
            <a:avLst/>
          </a:prstGeom>
          <a:noFill/>
          <a:ln>
            <a:noFill/>
          </a:ln>
        </p:spPr>
      </p:pic>
      <p:pic>
        <p:nvPicPr>
          <p:cNvPr id="974" name="Google Shape;974;p94"/>
          <p:cNvPicPr preferRelativeResize="0"/>
          <p:nvPr/>
        </p:nvPicPr>
        <p:blipFill>
          <a:blip r:embed="rId4">
            <a:alphaModFix/>
          </a:blip>
          <a:stretch>
            <a:fillRect/>
          </a:stretch>
        </p:blipFill>
        <p:spPr>
          <a:xfrm>
            <a:off x="2318775" y="3108750"/>
            <a:ext cx="1963825" cy="1840350"/>
          </a:xfrm>
          <a:prstGeom prst="rect">
            <a:avLst/>
          </a:prstGeom>
          <a:noFill/>
          <a:ln>
            <a:noFill/>
          </a:ln>
        </p:spPr>
      </p:pic>
      <p:sp>
        <p:nvSpPr>
          <p:cNvPr id="975" name="Google Shape;975;p94"/>
          <p:cNvSpPr/>
          <p:nvPr/>
        </p:nvSpPr>
        <p:spPr>
          <a:xfrm>
            <a:off x="1058125" y="4134175"/>
            <a:ext cx="1402800" cy="657000"/>
          </a:xfrm>
          <a:prstGeom prst="wedgeRoundRectCallout">
            <a:avLst>
              <a:gd name="adj1" fmla="val 58077"/>
              <a:gd name="adj2" fmla="val -117306"/>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Comic Sans MS"/>
                <a:ea typeface="Comic Sans MS"/>
                <a:cs typeface="Comic Sans MS"/>
                <a:sym typeface="Comic Sans MS"/>
              </a:rPr>
              <a:t>Grrrrr!</a:t>
            </a:r>
            <a:endParaRPr sz="1700">
              <a:latin typeface="Comic Sans MS"/>
              <a:ea typeface="Comic Sans MS"/>
              <a:cs typeface="Comic Sans MS"/>
              <a:sym typeface="Comic Sans MS"/>
            </a:endParaRPr>
          </a:p>
        </p:txBody>
      </p:sp>
      <p:sp>
        <p:nvSpPr>
          <p:cNvPr id="976" name="Google Shape;976;p94"/>
          <p:cNvSpPr/>
          <p:nvPr/>
        </p:nvSpPr>
        <p:spPr>
          <a:xfrm>
            <a:off x="7112550" y="4134175"/>
            <a:ext cx="1402800" cy="657000"/>
          </a:xfrm>
          <a:prstGeom prst="wedgeRoundRectCallout">
            <a:avLst>
              <a:gd name="adj1" fmla="val -51857"/>
              <a:gd name="adj2" fmla="val -114365"/>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Comic Sans MS"/>
                <a:ea typeface="Comic Sans MS"/>
                <a:cs typeface="Comic Sans MS"/>
                <a:sym typeface="Comic Sans MS"/>
              </a:rPr>
              <a:t>Ahhhhh!</a:t>
            </a:r>
            <a:endParaRPr sz="1700">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152400" y="152400"/>
            <a:ext cx="8734669" cy="4838699"/>
          </a:xfrm>
          <a:prstGeom prst="rect">
            <a:avLst/>
          </a:prstGeom>
          <a:noFill/>
          <a:ln>
            <a:noFill/>
          </a:ln>
        </p:spPr>
      </p:pic>
      <p:pic>
        <p:nvPicPr>
          <p:cNvPr id="241" name="Google Shape;241;p32"/>
          <p:cNvPicPr preferRelativeResize="0"/>
          <p:nvPr/>
        </p:nvPicPr>
        <p:blipFill rotWithShape="1">
          <a:blip r:embed="rId4">
            <a:alphaModFix/>
          </a:blip>
          <a:srcRect r="-38159" b="-38159"/>
          <a:stretch/>
        </p:blipFill>
        <p:spPr>
          <a:xfrm>
            <a:off x="152400" y="240925"/>
            <a:ext cx="6874851" cy="623525"/>
          </a:xfrm>
          <a:prstGeom prst="rect">
            <a:avLst/>
          </a:prstGeom>
          <a:noFill/>
          <a:ln>
            <a:noFill/>
          </a:ln>
        </p:spPr>
      </p:pic>
      <p:pic>
        <p:nvPicPr>
          <p:cNvPr id="242" name="Google Shape;242;p32"/>
          <p:cNvPicPr preferRelativeResize="0"/>
          <p:nvPr/>
        </p:nvPicPr>
        <p:blipFill>
          <a:blip r:embed="rId5">
            <a:alphaModFix/>
          </a:blip>
          <a:stretch>
            <a:fillRect/>
          </a:stretch>
        </p:blipFill>
        <p:spPr>
          <a:xfrm>
            <a:off x="4822753" y="3799275"/>
            <a:ext cx="3972623" cy="1085850"/>
          </a:xfrm>
          <a:prstGeom prst="rect">
            <a:avLst/>
          </a:prstGeom>
          <a:noFill/>
          <a:ln>
            <a:noFill/>
          </a:ln>
        </p:spPr>
      </p:pic>
      <p:grpSp>
        <p:nvGrpSpPr>
          <p:cNvPr id="243" name="Google Shape;243;p32"/>
          <p:cNvGrpSpPr/>
          <p:nvPr/>
        </p:nvGrpSpPr>
        <p:grpSpPr>
          <a:xfrm>
            <a:off x="4258097" y="823543"/>
            <a:ext cx="1620135" cy="598001"/>
            <a:chOff x="4110950" y="-1805750"/>
            <a:chExt cx="2612700" cy="999000"/>
          </a:xfrm>
        </p:grpSpPr>
        <p:sp>
          <p:nvSpPr>
            <p:cNvPr id="244" name="Google Shape;244;p32"/>
            <p:cNvSpPr/>
            <p:nvPr/>
          </p:nvSpPr>
          <p:spPr>
            <a:xfrm>
              <a:off x="4110950" y="-1805750"/>
              <a:ext cx="2612700" cy="9990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p:nvPr/>
          </p:nvSpPr>
          <p:spPr>
            <a:xfrm>
              <a:off x="4274300" y="-1690400"/>
              <a:ext cx="2286000" cy="7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FF0000"/>
                  </a:solidFill>
                </a:rPr>
                <a:t>TRIGGER</a:t>
              </a:r>
              <a:endParaRPr sz="1900" b="1">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243"/>
                                        </p:tgtEl>
                                        <p:attrNameLst>
                                          <p:attrName>ppt_y</p:attrName>
                                        </p:attrNameLst>
                                      </p:cBhvr>
                                      <p:tavLst>
                                        <p:tav tm="0">
                                          <p:val>
                                            <p:strVal val="#ppt_y"/>
                                          </p:val>
                                        </p:tav>
                                        <p:tav tm="100000">
                                          <p:val>
                                            <p:strVal val="#ppt_y-1"/>
                                          </p:val>
                                        </p:tav>
                                      </p:tavLst>
                                    </p:anim>
                                    <p:set>
                                      <p:cBhvr>
                                        <p:cTn id="7" dur="1" fill="hold">
                                          <p:stCondLst>
                                            <p:cond delay="1000"/>
                                          </p:stCondLst>
                                        </p:cTn>
                                        <p:tgtEl>
                                          <p:spTgt spid="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9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General future directions/collaborations</a:t>
            </a:r>
            <a:endParaRPr/>
          </a:p>
        </p:txBody>
      </p:sp>
      <p:sp>
        <p:nvSpPr>
          <p:cNvPr id="982" name="Google Shape;982;p9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30200" algn="l" rtl="0">
              <a:lnSpc>
                <a:spcPct val="115000"/>
              </a:lnSpc>
              <a:spcBef>
                <a:spcPts val="0"/>
              </a:spcBef>
              <a:spcAft>
                <a:spcPts val="0"/>
              </a:spcAft>
              <a:buSzPts val="1600"/>
              <a:buFont typeface="Arial"/>
              <a:buChar char="•"/>
            </a:pPr>
            <a:r>
              <a:rPr lang="en" sz="1600">
                <a:latin typeface="Arial"/>
                <a:ea typeface="Arial"/>
                <a:cs typeface="Arial"/>
                <a:sym typeface="Arial"/>
              </a:rPr>
              <a:t>Which regulation strategies do people spontaneously use? In what circumstances are they used? Are they successful?</a:t>
            </a:r>
            <a:endParaRPr sz="1600">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a:latin typeface="Arial"/>
                <a:ea typeface="Arial"/>
                <a:cs typeface="Arial"/>
                <a:sym typeface="Arial"/>
              </a:rPr>
              <a:t>How may self-reported regulation and/or heart rate variability mediate discrepancies in recalled fear intensity?</a:t>
            </a:r>
            <a:endParaRPr sz="1600">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a:latin typeface="Arial"/>
                <a:ea typeface="Arial"/>
                <a:cs typeface="Arial"/>
                <a:sym typeface="Arial"/>
              </a:rPr>
              <a:t>How does regulation strategy modulate what details of an emotional experience are recalled?</a:t>
            </a:r>
            <a:endParaRPr sz="1600">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a:latin typeface="Arial"/>
                <a:ea typeface="Arial"/>
                <a:cs typeface="Arial"/>
                <a:sym typeface="Arial"/>
              </a:rPr>
              <a:t>Is there a relationship between under/over-estimated metacognitive beliefs about fear and later perceptual detail recall?</a:t>
            </a:r>
            <a:endParaRPr sz="1600">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a:latin typeface="Arial"/>
                <a:ea typeface="Arial"/>
                <a:cs typeface="Arial"/>
                <a:sym typeface="Arial"/>
              </a:rPr>
              <a:t>Can we find evidence of memory organization based on emotional state? </a:t>
            </a:r>
            <a:endParaRPr sz="1600">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a:latin typeface="Arial"/>
                <a:ea typeface="Arial"/>
                <a:cs typeface="Arial"/>
                <a:sym typeface="Arial"/>
              </a:rPr>
              <a:t>Does heart rate and fear ratings predict temporal contiguity disruptions?</a:t>
            </a:r>
            <a:endParaRPr sz="1600">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a:latin typeface="Arial"/>
                <a:ea typeface="Arial"/>
                <a:cs typeface="Arial"/>
                <a:sym typeface="Arial"/>
              </a:rPr>
              <a:t>What does fMRI data inform on arousal and memory structure?</a:t>
            </a:r>
            <a:endParaRPr sz="1600">
              <a:latin typeface="Arial"/>
              <a:ea typeface="Arial"/>
              <a:cs typeface="Arial"/>
              <a:sym typeface="Arial"/>
            </a:endParaRPr>
          </a:p>
          <a:p>
            <a:pPr marL="457200" lvl="0" indent="0" algn="l" rtl="0">
              <a:lnSpc>
                <a:spcPct val="115000"/>
              </a:lnSpc>
              <a:spcBef>
                <a:spcPts val="0"/>
              </a:spcBef>
              <a:spcAft>
                <a:spcPts val="0"/>
              </a:spcAft>
              <a:buNone/>
            </a:pPr>
            <a:endParaRPr sz="16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9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b="1"/>
              <a:t>Thanks to all our labs for help on this project!</a:t>
            </a:r>
            <a:endParaRPr sz="3000" b="1"/>
          </a:p>
          <a:p>
            <a:pPr marL="0" lvl="0" indent="0" algn="ctr" rtl="0">
              <a:spcBef>
                <a:spcPts val="0"/>
              </a:spcBef>
              <a:spcAft>
                <a:spcPts val="0"/>
              </a:spcAft>
              <a:buNone/>
            </a:pPr>
            <a:r>
              <a:rPr lang="en" sz="2500"/>
              <a:t>15 nights at TBTW/50+ scans all in 1 month!</a:t>
            </a:r>
            <a:endParaRPr sz="2500"/>
          </a:p>
        </p:txBody>
      </p:sp>
      <p:sp>
        <p:nvSpPr>
          <p:cNvPr id="988" name="Google Shape;988;p96"/>
          <p:cNvSpPr txBox="1">
            <a:spLocks noGrp="1"/>
          </p:cNvSpPr>
          <p:nvPr>
            <p:ph type="body" idx="1"/>
          </p:nvPr>
        </p:nvSpPr>
        <p:spPr>
          <a:xfrm>
            <a:off x="628650" y="1369225"/>
            <a:ext cx="3886200" cy="3332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400" u="sng"/>
              <a:t>AML</a:t>
            </a:r>
            <a:endParaRPr sz="1400" u="sng"/>
          </a:p>
          <a:p>
            <a:pPr marL="0" lvl="0" indent="0" algn="l" rtl="0">
              <a:spcBef>
                <a:spcPts val="800"/>
              </a:spcBef>
              <a:spcAft>
                <a:spcPts val="0"/>
              </a:spcAft>
              <a:buNone/>
            </a:pPr>
            <a:r>
              <a:rPr lang="en" sz="1400"/>
              <a:t>Deepu Murty, PI</a:t>
            </a:r>
            <a:endParaRPr sz="1400"/>
          </a:p>
          <a:p>
            <a:pPr marL="0" lvl="0" indent="0" algn="l" rtl="0">
              <a:spcBef>
                <a:spcPts val="800"/>
              </a:spcBef>
              <a:spcAft>
                <a:spcPts val="0"/>
              </a:spcAft>
              <a:buNone/>
            </a:pPr>
            <a:r>
              <a:rPr lang="en" sz="1400"/>
              <a:t>Emily Cowan</a:t>
            </a:r>
            <a:endParaRPr sz="1400"/>
          </a:p>
          <a:p>
            <a:pPr marL="0" lvl="0" indent="0" algn="l" rtl="0">
              <a:spcBef>
                <a:spcPts val="800"/>
              </a:spcBef>
              <a:spcAft>
                <a:spcPts val="0"/>
              </a:spcAft>
              <a:buNone/>
            </a:pPr>
            <a:r>
              <a:rPr lang="en" sz="1400"/>
              <a:t>Elizabeth Eberts</a:t>
            </a:r>
            <a:endParaRPr sz="1400"/>
          </a:p>
          <a:p>
            <a:pPr marL="0" lvl="0" indent="0" algn="l" rtl="0">
              <a:spcBef>
                <a:spcPts val="800"/>
              </a:spcBef>
              <a:spcAft>
                <a:spcPts val="0"/>
              </a:spcAft>
              <a:buNone/>
            </a:pPr>
            <a:r>
              <a:rPr lang="en" sz="1400"/>
              <a:t>Karen Shen</a:t>
            </a:r>
            <a:endParaRPr sz="1400"/>
          </a:p>
          <a:p>
            <a:pPr marL="0" lvl="0" indent="0" algn="l" rtl="0">
              <a:spcBef>
                <a:spcPts val="800"/>
              </a:spcBef>
              <a:spcAft>
                <a:spcPts val="0"/>
              </a:spcAft>
              <a:buNone/>
            </a:pPr>
            <a:r>
              <a:rPr lang="en" sz="1400"/>
              <a:t>Matthew Fain (we miss you!)</a:t>
            </a:r>
            <a:endParaRPr sz="1400"/>
          </a:p>
          <a:p>
            <a:pPr marL="0" lvl="0" indent="0" algn="l" rtl="0">
              <a:spcBef>
                <a:spcPts val="800"/>
              </a:spcBef>
              <a:spcAft>
                <a:spcPts val="0"/>
              </a:spcAft>
              <a:buNone/>
            </a:pPr>
            <a:r>
              <a:rPr lang="en" sz="1400"/>
              <a:t>Jane Rothrock</a:t>
            </a:r>
            <a:endParaRPr sz="1400"/>
          </a:p>
          <a:p>
            <a:pPr marL="0" lvl="0" indent="0" algn="l" rtl="0">
              <a:spcBef>
                <a:spcPts val="800"/>
              </a:spcBef>
              <a:spcAft>
                <a:spcPts val="0"/>
              </a:spcAft>
              <a:buNone/>
            </a:pPr>
            <a:r>
              <a:rPr lang="en" sz="1400" b="1"/>
              <a:t>Devlin Eckardt</a:t>
            </a:r>
            <a:endParaRPr sz="1400" b="1"/>
          </a:p>
          <a:p>
            <a:pPr marL="0" lvl="0" indent="0" algn="l" rtl="0">
              <a:spcBef>
                <a:spcPts val="800"/>
              </a:spcBef>
              <a:spcAft>
                <a:spcPts val="0"/>
              </a:spcAft>
              <a:buNone/>
            </a:pPr>
            <a:r>
              <a:rPr lang="en" sz="1400" b="1"/>
              <a:t>Kate Cliver</a:t>
            </a:r>
            <a:endParaRPr sz="1400" b="1"/>
          </a:p>
          <a:p>
            <a:pPr marL="0" lvl="0" indent="0" algn="l" rtl="0">
              <a:spcBef>
                <a:spcPts val="800"/>
              </a:spcBef>
              <a:spcAft>
                <a:spcPts val="0"/>
              </a:spcAft>
              <a:buNone/>
            </a:pPr>
            <a:r>
              <a:rPr lang="en" sz="1400" b="1"/>
              <a:t>Kathryn Lockwood</a:t>
            </a:r>
            <a:endParaRPr sz="1400" b="1"/>
          </a:p>
          <a:p>
            <a:pPr marL="0" lvl="0" indent="0" algn="l" rtl="0">
              <a:spcBef>
                <a:spcPts val="800"/>
              </a:spcBef>
              <a:spcAft>
                <a:spcPts val="0"/>
              </a:spcAft>
              <a:buNone/>
            </a:pPr>
            <a:r>
              <a:rPr lang="en" sz="1400"/>
              <a:t>Nicole Gonzalez</a:t>
            </a:r>
            <a:endParaRPr sz="1400"/>
          </a:p>
          <a:p>
            <a:pPr marL="0" lvl="0" indent="0" algn="l" rtl="0">
              <a:spcBef>
                <a:spcPts val="800"/>
              </a:spcBef>
              <a:spcAft>
                <a:spcPts val="0"/>
              </a:spcAft>
              <a:buNone/>
            </a:pPr>
            <a:endParaRPr sz="1400"/>
          </a:p>
          <a:p>
            <a:pPr marL="0" lvl="0" indent="0" algn="l" rtl="0">
              <a:spcBef>
                <a:spcPts val="800"/>
              </a:spcBef>
              <a:spcAft>
                <a:spcPts val="0"/>
              </a:spcAft>
              <a:buNone/>
            </a:pPr>
            <a:endParaRPr sz="1400"/>
          </a:p>
        </p:txBody>
      </p:sp>
      <p:sp>
        <p:nvSpPr>
          <p:cNvPr id="989" name="Google Shape;989;p96"/>
          <p:cNvSpPr txBox="1">
            <a:spLocks noGrp="1"/>
          </p:cNvSpPr>
          <p:nvPr>
            <p:ph type="body" idx="2"/>
          </p:nvPr>
        </p:nvSpPr>
        <p:spPr>
          <a:xfrm>
            <a:off x="4629150" y="1369219"/>
            <a:ext cx="38862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400" u="sng"/>
              <a:t>SAN</a:t>
            </a:r>
            <a:endParaRPr sz="1400" u="sng"/>
          </a:p>
          <a:p>
            <a:pPr marL="0" lvl="0" indent="0" algn="l" rtl="0">
              <a:spcBef>
                <a:spcPts val="800"/>
              </a:spcBef>
              <a:spcAft>
                <a:spcPts val="0"/>
              </a:spcAft>
              <a:buNone/>
            </a:pPr>
            <a:r>
              <a:rPr lang="en" sz="1400"/>
              <a:t>Chelsea Helion, PI</a:t>
            </a:r>
            <a:endParaRPr sz="1400"/>
          </a:p>
          <a:p>
            <a:pPr marL="0" lvl="0" indent="0" algn="l" rtl="0">
              <a:spcBef>
                <a:spcPts val="800"/>
              </a:spcBef>
              <a:spcAft>
                <a:spcPts val="0"/>
              </a:spcAft>
              <a:buNone/>
            </a:pPr>
            <a:r>
              <a:rPr lang="en" sz="1400"/>
              <a:t>Adhya Gowda </a:t>
            </a:r>
            <a:endParaRPr sz="1400"/>
          </a:p>
          <a:p>
            <a:pPr marL="0" lvl="0" indent="0" algn="l" rtl="0">
              <a:spcBef>
                <a:spcPts val="800"/>
              </a:spcBef>
              <a:spcAft>
                <a:spcPts val="0"/>
              </a:spcAft>
              <a:buNone/>
            </a:pPr>
            <a:r>
              <a:rPr lang="en" sz="1400"/>
              <a:t>Bijal Patel</a:t>
            </a:r>
            <a:endParaRPr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Google Shape;994;p97"/>
          <p:cNvPicPr preferRelativeResize="0"/>
          <p:nvPr/>
        </p:nvPicPr>
        <p:blipFill>
          <a:blip r:embed="rId3">
            <a:alphaModFix/>
          </a:blip>
          <a:stretch>
            <a:fillRect/>
          </a:stretch>
        </p:blipFill>
        <p:spPr>
          <a:xfrm>
            <a:off x="1254274" y="309450"/>
            <a:ext cx="6378174" cy="4524599"/>
          </a:xfrm>
          <a:prstGeom prst="rect">
            <a:avLst/>
          </a:prstGeom>
          <a:noFill/>
          <a:ln>
            <a:noFill/>
          </a:ln>
        </p:spPr>
      </p:pic>
      <p:grpSp>
        <p:nvGrpSpPr>
          <p:cNvPr id="995" name="Google Shape;995;p97"/>
          <p:cNvGrpSpPr/>
          <p:nvPr/>
        </p:nvGrpSpPr>
        <p:grpSpPr>
          <a:xfrm>
            <a:off x="1683575" y="540636"/>
            <a:ext cx="5465475" cy="3032865"/>
            <a:chOff x="1683575" y="540636"/>
            <a:chExt cx="5465475" cy="3032865"/>
          </a:xfrm>
        </p:grpSpPr>
        <p:sp>
          <p:nvSpPr>
            <p:cNvPr id="996" name="Google Shape;996;p97"/>
            <p:cNvSpPr/>
            <p:nvPr/>
          </p:nvSpPr>
          <p:spPr>
            <a:xfrm rot="-614800">
              <a:off x="1849401" y="1426702"/>
              <a:ext cx="1664548" cy="2014797"/>
            </a:xfrm>
            <a:prstGeom prst="hear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7"/>
            <p:cNvSpPr/>
            <p:nvPr/>
          </p:nvSpPr>
          <p:spPr>
            <a:xfrm rot="-614823">
              <a:off x="5363946" y="673986"/>
              <a:ext cx="1649307" cy="1675200"/>
            </a:xfrm>
            <a:prstGeom prst="hear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5"/>
                                        </p:tgtEl>
                                        <p:attrNameLst>
                                          <p:attrName>style.visibility</p:attrName>
                                        </p:attrNameLst>
                                      </p:cBhvr>
                                      <p:to>
                                        <p:strVal val="visible"/>
                                      </p:to>
                                    </p:set>
                                    <p:animEffect transition="in" filter="fade">
                                      <p:cBhvr>
                                        <p:cTn id="7" dur="2000"/>
                                        <p:tgtEl>
                                          <p:spTgt spid="99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21600000">
                                      <p:cBhvr>
                                        <p:cTn id="11" dur="1500" fill="hold"/>
                                        <p:tgtEl>
                                          <p:spTgt spid="99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ctrTitle"/>
          </p:nvPr>
        </p:nvSpPr>
        <p:spPr>
          <a:xfrm>
            <a:off x="311700" y="201925"/>
            <a:ext cx="8520600" cy="51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Methods</a:t>
            </a:r>
            <a:endParaRPr sz="2800"/>
          </a:p>
        </p:txBody>
      </p:sp>
      <p:sp>
        <p:nvSpPr>
          <p:cNvPr id="251" name="Google Shape;251;p33"/>
          <p:cNvSpPr txBox="1">
            <a:spLocks noGrp="1"/>
          </p:cNvSpPr>
          <p:nvPr>
            <p:ph type="subTitle" idx="1"/>
          </p:nvPr>
        </p:nvSpPr>
        <p:spPr>
          <a:xfrm>
            <a:off x="229125" y="720325"/>
            <a:ext cx="8520600" cy="792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1000"/>
              </a:spcBef>
              <a:spcAft>
                <a:spcPts val="0"/>
              </a:spcAft>
              <a:buClr>
                <a:schemeClr val="dk1"/>
              </a:buClr>
              <a:buSzPts val="1800"/>
              <a:buChar char="●"/>
            </a:pPr>
            <a:r>
              <a:rPr lang="en" sz="1800">
                <a:solidFill>
                  <a:schemeClr val="dk1"/>
                </a:solidFill>
              </a:rPr>
              <a:t>54 participants (26F, </a:t>
            </a:r>
            <a:r>
              <a:rPr lang="en" sz="1800" i="1">
                <a:solidFill>
                  <a:schemeClr val="dk1"/>
                </a:solidFill>
              </a:rPr>
              <a:t>M</a:t>
            </a:r>
            <a:r>
              <a:rPr lang="en" sz="1800" baseline="-25000">
                <a:solidFill>
                  <a:schemeClr val="dk1"/>
                </a:solidFill>
              </a:rPr>
              <a:t>age</a:t>
            </a:r>
            <a:r>
              <a:rPr lang="en" sz="1800">
                <a:solidFill>
                  <a:schemeClr val="dk1"/>
                </a:solidFill>
              </a:rPr>
              <a:t>= 24.22, </a:t>
            </a:r>
            <a:r>
              <a:rPr lang="en" sz="1800" i="1">
                <a:solidFill>
                  <a:schemeClr val="dk1"/>
                </a:solidFill>
              </a:rPr>
              <a:t>SD</a:t>
            </a:r>
            <a:r>
              <a:rPr lang="en" sz="1800" baseline="-25000">
                <a:solidFill>
                  <a:schemeClr val="dk1"/>
                </a:solidFill>
              </a:rPr>
              <a:t>age</a:t>
            </a:r>
            <a:r>
              <a:rPr lang="en" sz="1800">
                <a:solidFill>
                  <a:schemeClr val="dk1"/>
                </a:solidFill>
              </a:rPr>
              <a:t>=3.97) arrived at Weiss Hall</a:t>
            </a:r>
            <a:endParaRPr sz="1800">
              <a:solidFill>
                <a:schemeClr val="dk1"/>
              </a:solidFill>
            </a:endParaRPr>
          </a:p>
          <a:p>
            <a:pPr marL="914400" lvl="0" indent="-330200" algn="l" rtl="0">
              <a:lnSpc>
                <a:spcPct val="90000"/>
              </a:lnSpc>
              <a:spcBef>
                <a:spcPts val="0"/>
              </a:spcBef>
              <a:spcAft>
                <a:spcPts val="0"/>
              </a:spcAft>
              <a:buClr>
                <a:schemeClr val="dk1"/>
              </a:buClr>
              <a:buSzPts val="1600"/>
              <a:buChar char="●"/>
            </a:pPr>
            <a:r>
              <a:rPr lang="en" sz="1600">
                <a:solidFill>
                  <a:schemeClr val="dk1"/>
                </a:solidFill>
              </a:rPr>
              <a:t>15 groups of 3-5 participants</a:t>
            </a:r>
            <a:endParaRPr sz="1600">
              <a:solidFill>
                <a:schemeClr val="dk1"/>
              </a:solidFill>
            </a:endParaRPr>
          </a:p>
          <a:p>
            <a:pPr marL="914400" lvl="0" indent="-330200" algn="l" rtl="0">
              <a:lnSpc>
                <a:spcPct val="90000"/>
              </a:lnSpc>
              <a:spcBef>
                <a:spcPts val="0"/>
              </a:spcBef>
              <a:spcAft>
                <a:spcPts val="0"/>
              </a:spcAft>
              <a:buClr>
                <a:schemeClr val="dk1"/>
              </a:buClr>
              <a:buSzPts val="1600"/>
              <a:buChar char="●"/>
            </a:pPr>
            <a:r>
              <a:rPr lang="en" sz="1600">
                <a:solidFill>
                  <a:schemeClr val="dk1"/>
                </a:solidFill>
              </a:rPr>
              <a:t>Fitted with heart rate monitors and audio recorders</a:t>
            </a:r>
            <a:endParaRPr sz="1600">
              <a:solidFill>
                <a:schemeClr val="dk1"/>
              </a:solidFill>
            </a:endParaRPr>
          </a:p>
          <a:p>
            <a:pPr marL="1371600" lvl="1" indent="-342900" algn="l" rtl="0">
              <a:lnSpc>
                <a:spcPct val="90000"/>
              </a:lnSpc>
              <a:spcBef>
                <a:spcPts val="0"/>
              </a:spcBef>
              <a:spcAft>
                <a:spcPts val="0"/>
              </a:spcAft>
              <a:buClr>
                <a:schemeClr val="dk1"/>
              </a:buClr>
              <a:buSzPts val="1800"/>
              <a:buChar char="○"/>
            </a:pPr>
            <a:r>
              <a:rPr lang="en" sz="1400">
                <a:solidFill>
                  <a:schemeClr val="dk1"/>
                </a:solidFill>
              </a:rPr>
              <a:t>Baseline HR recordings were taken while questionnaires were filled out</a:t>
            </a:r>
            <a:endParaRPr sz="1400">
              <a:solidFill>
                <a:schemeClr val="dk1"/>
              </a:solidFill>
            </a:endParaRPr>
          </a:p>
          <a:p>
            <a:pPr marL="0" lvl="0" indent="0" algn="ctr" rtl="0">
              <a:spcBef>
                <a:spcPts val="0"/>
              </a:spcBef>
              <a:spcAft>
                <a:spcPts val="0"/>
              </a:spcAft>
              <a:buNone/>
            </a:pPr>
            <a:endParaRPr/>
          </a:p>
        </p:txBody>
      </p:sp>
      <p:sp>
        <p:nvSpPr>
          <p:cNvPr id="252" name="Google Shape;252;p33"/>
          <p:cNvSpPr txBox="1"/>
          <p:nvPr/>
        </p:nvSpPr>
        <p:spPr>
          <a:xfrm>
            <a:off x="229125" y="2025088"/>
            <a:ext cx="8520600" cy="813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Participants and two RAs traveled to Eastern State Penitentiary to experience Terror Behind the Walls</a:t>
            </a:r>
            <a:endParaRPr sz="1800">
              <a:solidFill>
                <a:schemeClr val="dk1"/>
              </a:solidFill>
            </a:endParaRPr>
          </a:p>
          <a:p>
            <a:pPr marL="914400" lvl="0" indent="-330200" algn="l" rtl="0">
              <a:lnSpc>
                <a:spcPct val="115000"/>
              </a:lnSpc>
              <a:spcBef>
                <a:spcPts val="0"/>
              </a:spcBef>
              <a:spcAft>
                <a:spcPts val="0"/>
              </a:spcAft>
              <a:buClr>
                <a:schemeClr val="dk1"/>
              </a:buClr>
              <a:buSzPts val="1600"/>
              <a:buChar char="●"/>
            </a:pPr>
            <a:r>
              <a:rPr lang="en" sz="1600">
                <a:solidFill>
                  <a:schemeClr val="dk1"/>
                </a:solidFill>
              </a:rPr>
              <a:t>Participants answered one question after each of the six discrete sections </a:t>
            </a:r>
            <a:endParaRPr sz="1600">
              <a:solidFill>
                <a:schemeClr val="dk1"/>
              </a:solidFill>
            </a:endParaRPr>
          </a:p>
          <a:p>
            <a:pPr marL="1371600" lvl="1" indent="-317500" algn="l" rtl="0">
              <a:lnSpc>
                <a:spcPct val="115000"/>
              </a:lnSpc>
              <a:spcBef>
                <a:spcPts val="0"/>
              </a:spcBef>
              <a:spcAft>
                <a:spcPts val="0"/>
              </a:spcAft>
              <a:buClr>
                <a:schemeClr val="dk1"/>
              </a:buClr>
              <a:buSzPts val="1400"/>
              <a:buChar char="○"/>
            </a:pPr>
            <a:r>
              <a:rPr lang="en">
                <a:solidFill>
                  <a:schemeClr val="dk1"/>
                </a:solidFill>
              </a:rPr>
              <a:t>“How scary was that last section for you, on a scale of 1(Not scary at all) to 5 (Extremely scary)?”</a:t>
            </a:r>
            <a:endParaRPr>
              <a:solidFill>
                <a:schemeClr val="dk1"/>
              </a:solidFill>
            </a:endParaRPr>
          </a:p>
          <a:p>
            <a:pPr marL="0" lvl="0" indent="0" algn="l" rtl="0">
              <a:spcBef>
                <a:spcPts val="0"/>
              </a:spcBef>
              <a:spcAft>
                <a:spcPts val="0"/>
              </a:spcAft>
              <a:buNone/>
            </a:pPr>
            <a:endParaRPr/>
          </a:p>
        </p:txBody>
      </p:sp>
      <p:sp>
        <p:nvSpPr>
          <p:cNvPr id="253" name="Google Shape;253;p33"/>
          <p:cNvSpPr txBox="1"/>
          <p:nvPr/>
        </p:nvSpPr>
        <p:spPr>
          <a:xfrm>
            <a:off x="165275" y="3480925"/>
            <a:ext cx="8399700" cy="967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5-7  days later participants returned to Weiss Hall for a follow-up session</a:t>
            </a:r>
            <a:endParaRPr sz="1800">
              <a:solidFill>
                <a:schemeClr val="dk1"/>
              </a:solidFill>
            </a:endParaRPr>
          </a:p>
          <a:p>
            <a:pPr marL="914400" lvl="0" indent="-330200" algn="l" rtl="0">
              <a:lnSpc>
                <a:spcPct val="115000"/>
              </a:lnSpc>
              <a:spcBef>
                <a:spcPts val="0"/>
              </a:spcBef>
              <a:spcAft>
                <a:spcPts val="0"/>
              </a:spcAft>
              <a:buClr>
                <a:schemeClr val="dk1"/>
              </a:buClr>
              <a:buSzPts val="1600"/>
              <a:buChar char="●"/>
            </a:pPr>
            <a:r>
              <a:rPr lang="en" sz="1600">
                <a:solidFill>
                  <a:schemeClr val="dk1"/>
                </a:solidFill>
              </a:rPr>
              <a:t>Participants completed a surprise free-recall task undergoing an fMRI scan</a:t>
            </a:r>
            <a:endParaRPr sz="1600">
              <a:solidFill>
                <a:schemeClr val="dk1"/>
              </a:solidFill>
            </a:endParaRPr>
          </a:p>
          <a:p>
            <a:pPr marL="914400" lvl="0" indent="-330200" algn="l" rtl="0">
              <a:lnSpc>
                <a:spcPct val="115000"/>
              </a:lnSpc>
              <a:spcBef>
                <a:spcPts val="0"/>
              </a:spcBef>
              <a:spcAft>
                <a:spcPts val="0"/>
              </a:spcAft>
              <a:buClr>
                <a:schemeClr val="dk1"/>
              </a:buClr>
              <a:buSzPts val="1600"/>
              <a:buChar char="●"/>
            </a:pPr>
            <a:r>
              <a:rPr lang="en" sz="1600">
                <a:solidFill>
                  <a:schemeClr val="dk1"/>
                </a:solidFill>
              </a:rPr>
              <a:t>Participants completed questionnaires about their experience at the haunted house </a:t>
            </a:r>
            <a:endParaRPr sz="1600">
              <a:solidFill>
                <a:schemeClr val="dk1"/>
              </a:solidFill>
            </a:endParaRPr>
          </a:p>
          <a:p>
            <a:pPr marL="0" lvl="0" indent="0" algn="l" rtl="0">
              <a:spcBef>
                <a:spcPts val="0"/>
              </a:spcBef>
              <a:spcAft>
                <a:spcPts val="0"/>
              </a:spcAft>
              <a:buNone/>
            </a:pP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ctrTitle"/>
          </p:nvPr>
        </p:nvSpPr>
        <p:spPr>
          <a:xfrm>
            <a:off x="311700" y="201925"/>
            <a:ext cx="8520600" cy="51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Overview of Data and Measures Collected</a:t>
            </a:r>
            <a:endParaRPr sz="2800"/>
          </a:p>
        </p:txBody>
      </p:sp>
      <p:sp>
        <p:nvSpPr>
          <p:cNvPr id="259" name="Google Shape;259;p34"/>
          <p:cNvSpPr txBox="1">
            <a:spLocks noGrp="1"/>
          </p:cNvSpPr>
          <p:nvPr>
            <p:ph type="subTitle" idx="1"/>
          </p:nvPr>
        </p:nvSpPr>
        <p:spPr>
          <a:xfrm>
            <a:off x="248900" y="857650"/>
            <a:ext cx="8520600" cy="352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Prior to Haunted House:</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Pre-Haunted House Questionnaire</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 sz="2000">
                <a:solidFill>
                  <a:srgbClr val="000000"/>
                </a:solidFill>
              </a:rPr>
              <a:t>During Haunted House:</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Heart Rate Measures</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Fear Ratings of Sections</a:t>
            </a:r>
            <a:br>
              <a:rPr lang="en" sz="2000">
                <a:solidFill>
                  <a:srgbClr val="000000"/>
                </a:solidFill>
              </a:rPr>
            </a:br>
            <a:endParaRPr sz="2000">
              <a:solidFill>
                <a:srgbClr val="000000"/>
              </a:solidFill>
            </a:endParaRPr>
          </a:p>
          <a:p>
            <a:pPr marL="0" lvl="0" indent="0" algn="l" rtl="0">
              <a:spcBef>
                <a:spcPts val="0"/>
              </a:spcBef>
              <a:spcAft>
                <a:spcPts val="0"/>
              </a:spcAft>
              <a:buNone/>
            </a:pPr>
            <a:r>
              <a:rPr lang="en" sz="2000">
                <a:solidFill>
                  <a:srgbClr val="000000"/>
                </a:solidFill>
              </a:rPr>
              <a:t>During Follow-up Session:</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Free Recall Memory</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fMRI </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Post-Haunted House Questionnaires</a:t>
            </a:r>
            <a:endParaRPr sz="2000">
              <a:solidFill>
                <a:srgbClr val="000000"/>
              </a:solidFill>
            </a:endParaRPr>
          </a:p>
        </p:txBody>
      </p:sp>
      <p:pic>
        <p:nvPicPr>
          <p:cNvPr id="260" name="Google Shape;260;p34"/>
          <p:cNvPicPr preferRelativeResize="0"/>
          <p:nvPr/>
        </p:nvPicPr>
        <p:blipFill>
          <a:blip r:embed="rId3">
            <a:alphaModFix/>
          </a:blip>
          <a:stretch>
            <a:fillRect/>
          </a:stretch>
        </p:blipFill>
        <p:spPr>
          <a:xfrm>
            <a:off x="5954300" y="744375"/>
            <a:ext cx="2815200" cy="37536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7593</Words>
  <Application>Microsoft Office PowerPoint</Application>
  <PresentationFormat>On-screen Show (16:9)</PresentationFormat>
  <Paragraphs>581</Paragraphs>
  <Slides>72</Slides>
  <Notes>72</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72</vt:i4>
      </vt:variant>
    </vt:vector>
  </HeadingPairs>
  <TitlesOfParts>
    <vt:vector size="79" baseType="lpstr">
      <vt:lpstr>Arial</vt:lpstr>
      <vt:lpstr>Calibri</vt:lpstr>
      <vt:lpstr>Comic Sans MS</vt:lpstr>
      <vt:lpstr>Georgia</vt:lpstr>
      <vt:lpstr>Times New Roman</vt:lpstr>
      <vt:lpstr>Simple Light</vt:lpstr>
      <vt:lpstr>Office Theme</vt:lpstr>
      <vt:lpstr>Terror Behind the Walls:  A Spooky Collaboration</vt:lpstr>
      <vt:lpstr>PowerPoint Presentation</vt:lpstr>
      <vt:lpstr>Why collaborate?</vt:lpstr>
      <vt:lpstr>PowerPoint Presentation</vt:lpstr>
      <vt:lpstr>Adaptive Memory Lab at Temple University</vt:lpstr>
      <vt:lpstr>PowerPoint Presentation</vt:lpstr>
      <vt:lpstr>PowerPoint Presentation</vt:lpstr>
      <vt:lpstr>Methods</vt:lpstr>
      <vt:lpstr>Overview of Data and Measures Collected</vt:lpstr>
      <vt:lpstr>PowerPoint Presentation</vt:lpstr>
      <vt:lpstr>Billy Mitchell Regulation Raconteur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Joanne Stasiak Arousal Aristotle</vt:lpstr>
      <vt:lpstr>PowerPoint Presentation</vt:lpstr>
      <vt:lpstr>PowerPoint Presentation</vt:lpstr>
      <vt:lpstr>PowerPoint Presentation</vt:lpstr>
      <vt:lpstr>PowerPoint Presentation</vt:lpstr>
      <vt:lpstr>The haunted house elicited significant physiological responses</vt:lpstr>
      <vt:lpstr>Emotional and physiological arousal are significantly,  positively associated </vt:lpstr>
      <vt:lpstr>Recalled emotional intensity is significantly associated  with physiological responses in the haunted house </vt:lpstr>
      <vt:lpstr>Self-reported and autonomic regulation are  inversely related</vt:lpstr>
      <vt:lpstr>There is a systematic divergence in recalled  fear intensity</vt:lpstr>
      <vt:lpstr>Summary </vt:lpstr>
      <vt:lpstr>PowerPoint Presentation</vt:lpstr>
      <vt:lpstr>Samantha Reisman Detail Duchess</vt:lpstr>
      <vt:lpstr>Arousal and Memory</vt:lpstr>
      <vt:lpstr>Research Questions</vt:lpstr>
      <vt:lpstr>Autobiographical Interview Scoring Method</vt:lpstr>
      <vt:lpstr>Example scored Haunted House transcript</vt:lpstr>
      <vt:lpstr>Episode-specific memory persists across contexts.</vt:lpstr>
      <vt:lpstr>Context affects later memory for details in the perceptual field.</vt:lpstr>
      <vt:lpstr>Context affects memory for perceptual details and overarching patterns in detail differences.</vt:lpstr>
      <vt:lpstr>PowerPoint Presentation</vt:lpstr>
      <vt:lpstr>As arousal during encoding increases, later memories contain less details.</vt:lpstr>
      <vt:lpstr>As arousal during encoding incrases, later memories contain a higher proportion of perceptual details.</vt:lpstr>
      <vt:lpstr>PowerPoint Presentation</vt:lpstr>
      <vt:lpstr>PowerPoint Presentation</vt:lpstr>
      <vt:lpstr>Dave Gregory Count of Contiguity</vt:lpstr>
      <vt:lpstr>Memory Contiguity</vt:lpstr>
      <vt:lpstr>Temporal Context Model (TCM)</vt:lpstr>
      <vt:lpstr>High Arousal States Disrupt Item-Context Binding</vt:lpstr>
      <vt:lpstr>Hypothesis</vt:lpstr>
      <vt:lpstr>PowerPoint Presentation</vt:lpstr>
      <vt:lpstr>PowerPoint Presentation</vt:lpstr>
      <vt:lpstr>Temporal Clustering was Disrupted in the haunted house</vt:lpstr>
      <vt:lpstr>Proportion of Forward Transition was lower in the haunted house</vt:lpstr>
      <vt:lpstr>Summary</vt:lpstr>
      <vt:lpstr>General future directions/collaborations</vt:lpstr>
      <vt:lpstr>Thanks to all our labs for help on this project! 15 nights at TBTW/50+ scans all in 1 month!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Terror Behind the Walls:  A Spooky Collaboration</dc:title>
  <cp:lastModifiedBy>William Mitchell</cp:lastModifiedBy>
  <cp:revision>1</cp:revision>
  <dcterms:modified xsi:type="dcterms:W3CDTF">2022-06-02T13:18:59Z</dcterms:modified>
</cp:coreProperties>
</file>